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9" r:id="rId3"/>
    <p:sldId id="281" r:id="rId4"/>
    <p:sldId id="282" r:id="rId5"/>
    <p:sldId id="283" r:id="rId6"/>
    <p:sldId id="284" r:id="rId7"/>
    <p:sldId id="285" r:id="rId8"/>
    <p:sldId id="286" r:id="rId9"/>
    <p:sldId id="280" r:id="rId10"/>
    <p:sldId id="288" r:id="rId11"/>
    <p:sldId id="289" r:id="rId12"/>
    <p:sldId id="290" r:id="rId13"/>
    <p:sldId id="292" r:id="rId14"/>
    <p:sldId id="293" r:id="rId15"/>
    <p:sldId id="294" r:id="rId16"/>
    <p:sldId id="314" r:id="rId17"/>
    <p:sldId id="316" r:id="rId18"/>
    <p:sldId id="315" r:id="rId19"/>
    <p:sldId id="317" r:id="rId20"/>
    <p:sldId id="295" r:id="rId21"/>
    <p:sldId id="321" r:id="rId22"/>
    <p:sldId id="296" r:id="rId23"/>
    <p:sldId id="297" r:id="rId24"/>
    <p:sldId id="298" r:id="rId25"/>
    <p:sldId id="300" r:id="rId26"/>
    <p:sldId id="299" r:id="rId27"/>
    <p:sldId id="301" r:id="rId28"/>
    <p:sldId id="302" r:id="rId29"/>
    <p:sldId id="303" r:id="rId30"/>
    <p:sldId id="313" r:id="rId31"/>
    <p:sldId id="305" r:id="rId32"/>
    <p:sldId id="306" r:id="rId33"/>
    <p:sldId id="307" r:id="rId34"/>
    <p:sldId id="322" r:id="rId35"/>
    <p:sldId id="323" r:id="rId36"/>
    <p:sldId id="318" r:id="rId37"/>
    <p:sldId id="308" r:id="rId38"/>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B92D14"/>
    <a:srgbClr val="35759D"/>
    <a:srgbClr val="35B19D"/>
    <a:srgbClr val="000000"/>
    <a:srgbClr val="006600"/>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6" autoAdjust="0"/>
    <p:restoredTop sz="95596" autoAdjust="0"/>
  </p:normalViewPr>
  <p:slideViewPr>
    <p:cSldViewPr>
      <p:cViewPr varScale="1">
        <p:scale>
          <a:sx n="111" d="100"/>
          <a:sy n="111" d="100"/>
        </p:scale>
        <p:origin x="17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217E6DB-6786-4659-852B-7ADBA60D8E59}" type="slidenum">
              <a:rPr lang="en-US" altLang="en-US"/>
              <a:pPr/>
              <a:t>‹#›</a:t>
            </a:fld>
            <a:endParaRPr lang="en-US" altLang="en-US"/>
          </a:p>
        </p:txBody>
      </p:sp>
    </p:spTree>
    <p:extLst>
      <p:ext uri="{BB962C8B-B14F-4D97-AF65-F5344CB8AC3E}">
        <p14:creationId xmlns:p14="http://schemas.microsoft.com/office/powerpoint/2010/main" val="3160458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006ACAD-C9F8-40E0-8EF2-0F36919C5090}" type="slidenum">
              <a:rPr lang="en-US" altLang="en-US" sz="1200"/>
              <a:pPr eaLnBrk="1" hangingPunct="1"/>
              <a:t>1</a:t>
            </a:fld>
            <a:endParaRPr lang="en-US" alt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293720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14</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dirty="0" smtClean="0">
              <a:latin typeface="Arial" panose="020B0604020202020204" pitchFamily="34" charset="0"/>
            </a:endParaRPr>
          </a:p>
        </p:txBody>
      </p:sp>
    </p:spTree>
    <p:extLst>
      <p:ext uri="{BB962C8B-B14F-4D97-AF65-F5344CB8AC3E}">
        <p14:creationId xmlns:p14="http://schemas.microsoft.com/office/powerpoint/2010/main" val="771887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23</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3937421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29</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3533695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31</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3494696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33</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158894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37</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240064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2</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3854589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3</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1710063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4</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3145113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5</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384599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6</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2595346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7</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141956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9</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346560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7C2DC87-F277-41DD-BD15-6B33BEC1D914}" type="slidenum">
              <a:rPr lang="en-US" altLang="en-US" sz="1200"/>
              <a:pPr eaLnBrk="1" hangingPunct="1"/>
              <a:t>12</a:t>
            </a:fld>
            <a:endParaRPr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ru-RU" altLang="en-US" smtClean="0">
              <a:latin typeface="Arial" panose="020B0604020202020204" pitchFamily="34" charset="0"/>
            </a:endParaRPr>
          </a:p>
        </p:txBody>
      </p:sp>
    </p:spTree>
    <p:extLst>
      <p:ext uri="{BB962C8B-B14F-4D97-AF65-F5344CB8AC3E}">
        <p14:creationId xmlns:p14="http://schemas.microsoft.com/office/powerpoint/2010/main" val="187475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extLst>
      <p:ext uri="{BB962C8B-B14F-4D97-AF65-F5344CB8AC3E}">
        <p14:creationId xmlns:p14="http://schemas.microsoft.com/office/powerpoint/2010/main" val="60153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8514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11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581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6068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42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055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86937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02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661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64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hyperlink" Target="http://www.odh.ohio.gov/vitalstatistics/vitalstats.aspx"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hyperlink" Target="http://www.wcogs.org/" TargetMode="External"/><Relationship Id="rId2" Type="http://schemas.openxmlformats.org/officeDocument/2006/relationships/hyperlink" Target="https://www.ogs.org/"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pgen.org/cpages/hom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gsgenealogy.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milysearch.org/wiki/en/National_Archives_and_Records_Administration" TargetMode="External"/><Relationship Id="rId2" Type="http://schemas.openxmlformats.org/officeDocument/2006/relationships/hyperlink" Target="https://www.familysearch.org/wiki/en/Library_of_Congress" TargetMode="Externa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5"/>
          <p:cNvSpPr>
            <a:spLocks noGrp="1" noChangeArrowheads="1"/>
          </p:cNvSpPr>
          <p:nvPr>
            <p:ph type="ctrTitle"/>
          </p:nvPr>
        </p:nvSpPr>
        <p:spPr>
          <a:xfrm>
            <a:off x="571410" y="838200"/>
            <a:ext cx="2957512" cy="11430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pPr algn="ctr" eaLnBrk="1" hangingPunct="1"/>
            <a:r>
              <a:rPr lang="en-US" altLang="en-US" b="1" dirty="0" smtClean="0">
                <a:solidFill>
                  <a:srgbClr val="008000"/>
                </a:solidFill>
              </a:rPr>
              <a:t>Genealogy</a:t>
            </a:r>
            <a:br>
              <a:rPr lang="en-US" altLang="en-US" b="1" dirty="0" smtClean="0">
                <a:solidFill>
                  <a:srgbClr val="008000"/>
                </a:solidFill>
              </a:rPr>
            </a:br>
            <a:r>
              <a:rPr lang="en-US" altLang="en-US" b="1" dirty="0" smtClean="0">
                <a:solidFill>
                  <a:srgbClr val="008000"/>
                </a:solidFill>
              </a:rPr>
              <a:t>Merit Badge</a:t>
            </a:r>
            <a:endParaRPr lang="ru-RU" altLang="en-US" b="1" dirty="0" smtClean="0">
              <a:solidFill>
                <a:srgbClr val="008000"/>
              </a:solidFill>
            </a:endParaRPr>
          </a:p>
        </p:txBody>
      </p:sp>
      <p:sp>
        <p:nvSpPr>
          <p:cNvPr id="2051" name="Rectangle 8"/>
          <p:cNvSpPr>
            <a:spLocks noGrp="1" noChangeArrowheads="1"/>
          </p:cNvSpPr>
          <p:nvPr>
            <p:ph type="subTitle" idx="1"/>
          </p:nvPr>
        </p:nvSpPr>
        <p:spPr>
          <a:xfrm>
            <a:off x="457200" y="2286000"/>
            <a:ext cx="3185933" cy="914400"/>
          </a:xfrm>
          <a:extLst>
            <a:ext uri="{AF507438-7753-43E0-B8FC-AC1667EBCBE1}">
              <a14:hiddenEffects xmlns:a14="http://schemas.microsoft.com/office/drawing/2010/main">
                <a:effectLst>
                  <a:outerShdw dist="17961" dir="2700000" algn="ctr" rotWithShape="0">
                    <a:srgbClr val="000000"/>
                  </a:outerShdw>
                </a:effectLst>
              </a14:hiddenEffects>
            </a:ext>
          </a:extLst>
        </p:spPr>
        <p:txBody>
          <a:bodyPr/>
          <a:lstStyle/>
          <a:p>
            <a:pPr algn="ctr" eaLnBrk="1" hangingPunct="1"/>
            <a:r>
              <a:rPr lang="en-US" altLang="en-US" dirty="0" smtClean="0">
                <a:solidFill>
                  <a:srgbClr val="008000"/>
                </a:solidFill>
              </a:rPr>
              <a:t>Troop 344 and 9344</a:t>
            </a:r>
          </a:p>
          <a:p>
            <a:pPr algn="ctr" eaLnBrk="1" hangingPunct="1"/>
            <a:r>
              <a:rPr lang="en-US" altLang="en-US" dirty="0" smtClean="0">
                <a:solidFill>
                  <a:srgbClr val="008000"/>
                </a:solidFill>
              </a:rPr>
              <a:t>Pemberville, OH</a:t>
            </a:r>
            <a:endParaRPr lang="ru-RU" altLang="en-US" dirty="0" smtClean="0">
              <a:solidFill>
                <a:srgbClr val="008000"/>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49" y="3536830"/>
            <a:ext cx="1226434" cy="125198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0"/>
            <a:ext cx="7315200" cy="715962"/>
          </a:xfrm>
        </p:spPr>
        <p:txBody>
          <a:bodyPr/>
          <a:lstStyle/>
          <a:p>
            <a:r>
              <a:rPr lang="en-US" dirty="0" smtClean="0">
                <a:solidFill>
                  <a:schemeClr val="bg1"/>
                </a:solidFill>
              </a:rPr>
              <a:t>Requirement 2a</a:t>
            </a:r>
            <a:endParaRPr lang="en-US" dirty="0">
              <a:solidFill>
                <a:schemeClr val="bg1"/>
              </a:solidFill>
            </a:endParaRPr>
          </a:p>
        </p:txBody>
      </p:sp>
      <p:sp>
        <p:nvSpPr>
          <p:cNvPr id="8" name="Content Placeholder 7"/>
          <p:cNvSpPr>
            <a:spLocks noGrp="1"/>
          </p:cNvSpPr>
          <p:nvPr>
            <p:ph idx="1"/>
          </p:nvPr>
        </p:nvSpPr>
        <p:spPr>
          <a:xfrm>
            <a:off x="228600" y="1143000"/>
            <a:ext cx="8001000" cy="4724400"/>
          </a:xfrm>
        </p:spPr>
        <p:txBody>
          <a:bodyPr/>
          <a:lstStyle/>
          <a:p>
            <a:r>
              <a:rPr lang="en-US" sz="2000" dirty="0" smtClean="0"/>
              <a:t>A timeline is a chart that shows the events in a person’s life.</a:t>
            </a:r>
          </a:p>
          <a:p>
            <a:r>
              <a:rPr lang="en-US" sz="2000" dirty="0" smtClean="0"/>
              <a:t>Your timeline should include at least 10 items.</a:t>
            </a:r>
          </a:p>
          <a:p>
            <a:r>
              <a:rPr lang="en-US" sz="2000" dirty="0" smtClean="0"/>
              <a:t>You can make a timeline for yourself or for another relative.</a:t>
            </a:r>
          </a:p>
          <a:p>
            <a:r>
              <a:rPr lang="en-US" sz="2000" dirty="0" smtClean="0"/>
              <a:t>Show events that were important in your life or your relative’s life.</a:t>
            </a:r>
          </a:p>
          <a:p>
            <a:pPr lvl="1"/>
            <a:r>
              <a:rPr lang="en-US" sz="1600" dirty="0"/>
              <a:t>Your birth</a:t>
            </a:r>
          </a:p>
          <a:p>
            <a:pPr lvl="1"/>
            <a:r>
              <a:rPr lang="en-US" sz="1600" dirty="0"/>
              <a:t>Births of brothers or sisters</a:t>
            </a:r>
          </a:p>
          <a:p>
            <a:pPr lvl="1"/>
            <a:r>
              <a:rPr lang="en-US" sz="1600" dirty="0"/>
              <a:t>Starting school</a:t>
            </a:r>
          </a:p>
          <a:p>
            <a:pPr lvl="1"/>
            <a:r>
              <a:rPr lang="en-US" sz="1600" dirty="0"/>
              <a:t>Sports</a:t>
            </a:r>
          </a:p>
          <a:p>
            <a:pPr lvl="1"/>
            <a:r>
              <a:rPr lang="en-US" sz="1600" dirty="0"/>
              <a:t>Music</a:t>
            </a:r>
          </a:p>
          <a:p>
            <a:pPr lvl="1"/>
            <a:r>
              <a:rPr lang="en-US" sz="1600" dirty="0"/>
              <a:t>Vacations</a:t>
            </a:r>
          </a:p>
          <a:p>
            <a:pPr lvl="1"/>
            <a:r>
              <a:rPr lang="en-US" sz="1600" dirty="0"/>
              <a:t>Health problems</a:t>
            </a:r>
          </a:p>
          <a:p>
            <a:pPr lvl="1"/>
            <a:r>
              <a:rPr lang="en-US" sz="1600" dirty="0"/>
              <a:t>Dates of community or world events</a:t>
            </a:r>
          </a:p>
          <a:p>
            <a:r>
              <a:rPr lang="en-US" sz="2000" dirty="0" smtClean="0"/>
              <a:t>Write </a:t>
            </a:r>
            <a:r>
              <a:rPr lang="en-US" sz="2000" dirty="0"/>
              <a:t>a short biography based on </a:t>
            </a:r>
            <a:r>
              <a:rPr lang="en-US" sz="2000" dirty="0" smtClean="0"/>
              <a:t>your timeline</a:t>
            </a:r>
            <a:r>
              <a:rPr lang="en-US" sz="2000" dirty="0"/>
              <a:t>.</a:t>
            </a:r>
            <a:endParaRPr lang="en-US" sz="2000" dirty="0" smtClean="0"/>
          </a:p>
          <a:p>
            <a:pPr lvl="1"/>
            <a:endParaRPr lang="en-US" sz="1600" dirty="0"/>
          </a:p>
        </p:txBody>
      </p:sp>
      <p:pic>
        <p:nvPicPr>
          <p:cNvPr id="4" name="Content Placeholder 3"/>
          <p:cNvPicPr>
            <a:picLocks noChangeAspect="1"/>
          </p:cNvPicPr>
          <p:nvPr/>
        </p:nvPicPr>
        <p:blipFill rotWithShape="1">
          <a:blip r:embed="rId2">
            <a:clrChange>
              <a:clrFrom>
                <a:srgbClr val="FFFFFF"/>
              </a:clrFrom>
              <a:clrTo>
                <a:srgbClr val="FFFFFF">
                  <a:alpha val="0"/>
                </a:srgbClr>
              </a:clrTo>
            </a:clrChange>
          </a:blip>
          <a:srcRect l="6936" t="15833" r="10280" b="45640"/>
          <a:stretch/>
        </p:blipFill>
        <p:spPr bwMode="auto">
          <a:xfrm>
            <a:off x="3048000" y="2667000"/>
            <a:ext cx="5907498" cy="207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22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715962"/>
          </a:xfrm>
        </p:spPr>
        <p:txBody>
          <a:bodyPr/>
          <a:lstStyle/>
          <a:p>
            <a:r>
              <a:rPr lang="en-US" dirty="0" smtClean="0">
                <a:solidFill>
                  <a:schemeClr val="bg1"/>
                </a:solidFill>
              </a:rPr>
              <a:t>Requirement 2b</a:t>
            </a:r>
            <a:endParaRPr lang="en-US" dirty="0">
              <a:solidFill>
                <a:schemeClr val="bg1"/>
              </a:solidFill>
            </a:endParaRPr>
          </a:p>
        </p:txBody>
      </p:sp>
      <p:sp>
        <p:nvSpPr>
          <p:cNvPr id="3" name="Content Placeholder 2"/>
          <p:cNvSpPr>
            <a:spLocks noGrp="1"/>
          </p:cNvSpPr>
          <p:nvPr>
            <p:ph idx="1"/>
          </p:nvPr>
        </p:nvSpPr>
        <p:spPr>
          <a:xfrm>
            <a:off x="228600" y="734653"/>
            <a:ext cx="7924800" cy="5791200"/>
          </a:xfrm>
        </p:spPr>
        <p:txBody>
          <a:bodyPr/>
          <a:lstStyle/>
          <a:p>
            <a:r>
              <a:rPr lang="en-US" sz="2800" dirty="0" smtClean="0"/>
              <a:t>Writing a Journal</a:t>
            </a:r>
          </a:p>
          <a:p>
            <a:pPr lvl="1"/>
            <a:r>
              <a:rPr lang="en-US" sz="2400" dirty="0" smtClean="0"/>
              <a:t>Write in your journal on a regular basis (at least once a week for six weeks).</a:t>
            </a:r>
            <a:endParaRPr lang="en-US" sz="2000" dirty="0" smtClean="0"/>
          </a:p>
          <a:p>
            <a:pPr lvl="1"/>
            <a:r>
              <a:rPr lang="en-US" sz="2400" dirty="0" smtClean="0"/>
              <a:t>It is a log of your activities, thoughts, and feelings and may include the following:</a:t>
            </a:r>
          </a:p>
          <a:p>
            <a:pPr lvl="2"/>
            <a:r>
              <a:rPr lang="en-US" sz="2000" dirty="0" smtClean="0"/>
              <a:t>Where you live and the room you sleep in.</a:t>
            </a:r>
          </a:p>
          <a:p>
            <a:pPr lvl="2"/>
            <a:r>
              <a:rPr lang="en-US" sz="2000" dirty="0" smtClean="0"/>
              <a:t>What you ate that day.</a:t>
            </a:r>
          </a:p>
          <a:p>
            <a:pPr lvl="2"/>
            <a:r>
              <a:rPr lang="en-US" sz="2000" dirty="0" smtClean="0"/>
              <a:t>Your likes and dislikes</a:t>
            </a:r>
          </a:p>
          <a:p>
            <a:pPr lvl="2"/>
            <a:r>
              <a:rPr lang="en-US" sz="2000" dirty="0" smtClean="0"/>
              <a:t>The people you live with.</a:t>
            </a:r>
          </a:p>
          <a:p>
            <a:pPr lvl="2"/>
            <a:r>
              <a:rPr lang="en-US" sz="2000" dirty="0" smtClean="0"/>
              <a:t>Other relatives and friends.</a:t>
            </a:r>
          </a:p>
          <a:p>
            <a:pPr lvl="2"/>
            <a:r>
              <a:rPr lang="en-US" sz="2000" dirty="0" smtClean="0"/>
              <a:t>What happened in school or with your friends</a:t>
            </a:r>
          </a:p>
          <a:p>
            <a:pPr lvl="2"/>
            <a:r>
              <a:rPr lang="en-US" sz="2000" dirty="0" smtClean="0"/>
              <a:t>After-school and weekend activities</a:t>
            </a:r>
          </a:p>
          <a:p>
            <a:pPr lvl="2"/>
            <a:r>
              <a:rPr lang="en-US" sz="2000" dirty="0" smtClean="0"/>
              <a:t>Your future plans</a:t>
            </a:r>
          </a:p>
          <a:p>
            <a:pPr lvl="1"/>
            <a:r>
              <a:rPr lang="en-US" sz="2400" dirty="0" smtClean="0"/>
              <a:t>The journals of our ancestors can help us understand what their lives were really like.</a:t>
            </a:r>
            <a:endParaRPr lang="en-US" sz="2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2819400"/>
            <a:ext cx="2743886" cy="1828800"/>
          </a:xfrm>
          <a:prstGeom prst="rect">
            <a:avLst/>
          </a:prstGeom>
        </p:spPr>
      </p:pic>
    </p:spTree>
    <p:extLst>
      <p:ext uri="{BB962C8B-B14F-4D97-AF65-F5344CB8AC3E}">
        <p14:creationId xmlns:p14="http://schemas.microsoft.com/office/powerpoint/2010/main" val="418580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3</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a:t>With your parent's help, choose a relative or a family acquaintance you can interview in person, by telephone, or by e-mail or letter. Record the information you collect so you do not forget it.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400" y="2971800"/>
            <a:ext cx="4800600" cy="3200400"/>
          </a:xfrm>
          <a:prstGeom prst="rect">
            <a:avLst/>
          </a:prstGeom>
        </p:spPr>
      </p:pic>
    </p:spTree>
    <p:extLst>
      <p:ext uri="{BB962C8B-B14F-4D97-AF65-F5344CB8AC3E}">
        <p14:creationId xmlns:p14="http://schemas.microsoft.com/office/powerpoint/2010/main" val="364825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7848600" cy="914400"/>
          </a:xfrm>
        </p:spPr>
        <p:txBody>
          <a:bodyPr/>
          <a:lstStyle/>
          <a:p>
            <a:r>
              <a:rPr lang="en-US" sz="2800" dirty="0"/>
              <a:t>Gathering information from a relative or family acquaintance.</a:t>
            </a:r>
          </a:p>
        </p:txBody>
      </p:sp>
      <p:sp>
        <p:nvSpPr>
          <p:cNvPr id="3" name="Content Placeholder 2"/>
          <p:cNvSpPr>
            <a:spLocks noGrp="1"/>
          </p:cNvSpPr>
          <p:nvPr>
            <p:ph idx="1"/>
          </p:nvPr>
        </p:nvSpPr>
        <p:spPr>
          <a:xfrm>
            <a:off x="304800" y="1905000"/>
            <a:ext cx="7239000" cy="4724400"/>
          </a:xfrm>
        </p:spPr>
        <p:txBody>
          <a:bodyPr/>
          <a:lstStyle/>
          <a:p>
            <a:r>
              <a:rPr lang="en-US" sz="2000" dirty="0" smtClean="0"/>
              <a:t>You might ask about the following:</a:t>
            </a:r>
          </a:p>
          <a:p>
            <a:pPr lvl="1"/>
            <a:r>
              <a:rPr lang="en-US" sz="1600" dirty="0"/>
              <a:t>Their full names.</a:t>
            </a:r>
          </a:p>
          <a:p>
            <a:pPr lvl="1"/>
            <a:r>
              <a:rPr lang="en-US" sz="1600" dirty="0"/>
              <a:t>What they do (or did) for a living.</a:t>
            </a:r>
          </a:p>
          <a:p>
            <a:pPr lvl="1"/>
            <a:r>
              <a:rPr lang="en-US" sz="1600" dirty="0"/>
              <a:t>The names of their parents, brothers, and sisters.</a:t>
            </a:r>
          </a:p>
          <a:p>
            <a:pPr lvl="1"/>
            <a:r>
              <a:rPr lang="en-US" sz="1600" dirty="0"/>
              <a:t>What their clothes, food, and homes were like when they were growing up.</a:t>
            </a:r>
          </a:p>
          <a:p>
            <a:pPr lvl="1"/>
            <a:r>
              <a:rPr lang="en-US" sz="1600" dirty="0"/>
              <a:t>Where they lived and what the community was like.</a:t>
            </a:r>
          </a:p>
          <a:p>
            <a:pPr lvl="1"/>
            <a:r>
              <a:rPr lang="en-US" sz="1600" dirty="0"/>
              <a:t>Community activities they were involved in.</a:t>
            </a:r>
          </a:p>
          <a:p>
            <a:pPr lvl="1"/>
            <a:r>
              <a:rPr lang="en-US" sz="1600" dirty="0"/>
              <a:t>Military service and what it was like.</a:t>
            </a:r>
          </a:p>
          <a:p>
            <a:pPr lvl="1"/>
            <a:r>
              <a:rPr lang="en-US" sz="1600" dirty="0"/>
              <a:t>Choices they made in life; such as whether or not to go to college or to take a certain job.</a:t>
            </a:r>
          </a:p>
          <a:p>
            <a:pPr lvl="1"/>
            <a:r>
              <a:rPr lang="en-US" sz="1600" dirty="0"/>
              <a:t>Stories of things that happened to them – the funniest one, the most embarrassing one, the one they learned the most from, or the one they feel is most important to share with you.</a:t>
            </a:r>
          </a:p>
          <a:p>
            <a:r>
              <a:rPr lang="en-US" sz="2000" dirty="0" smtClean="0"/>
              <a:t>Record the information.</a:t>
            </a:r>
          </a:p>
        </p:txBody>
      </p:sp>
      <p:sp>
        <p:nvSpPr>
          <p:cNvPr id="4" name="Title 1"/>
          <p:cNvSpPr txBox="1">
            <a:spLocks/>
          </p:cNvSpPr>
          <p:nvPr/>
        </p:nvSpPr>
        <p:spPr bwMode="auto">
          <a:xfrm>
            <a:off x="924464"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smtClean="0">
                <a:solidFill>
                  <a:schemeClr val="bg1"/>
                </a:solidFill>
              </a:rPr>
              <a:t>Requirement 3</a:t>
            </a:r>
            <a:endParaRPr lang="en-US" kern="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447800"/>
            <a:ext cx="2552700" cy="1701800"/>
          </a:xfrm>
          <a:prstGeom prst="rect">
            <a:avLst/>
          </a:prstGeom>
        </p:spPr>
      </p:pic>
    </p:spTree>
    <p:extLst>
      <p:ext uri="{BB962C8B-B14F-4D97-AF65-F5344CB8AC3E}">
        <p14:creationId xmlns:p14="http://schemas.microsoft.com/office/powerpoint/2010/main" val="256401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4</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a:t>Do the following:</a:t>
            </a:r>
          </a:p>
          <a:p>
            <a:pPr lvl="1">
              <a:buFont typeface="+mj-lt"/>
              <a:buAutoNum type="alphaLcPeriod"/>
            </a:pPr>
            <a:r>
              <a:rPr lang="en-US" sz="2000" dirty="0"/>
              <a:t>Name three types of genealogical resources and explain how these resources can help you chart your family tree.</a:t>
            </a:r>
          </a:p>
          <a:p>
            <a:pPr lvl="1">
              <a:buFont typeface="+mj-lt"/>
              <a:buAutoNum type="alphaLcPeriod"/>
            </a:pPr>
            <a:r>
              <a:rPr lang="en-US" sz="2000" dirty="0"/>
              <a:t>Obtain at least one genealogical document that supports an event that is or can be recorded on your pedigree chart or family group record. The document could be found at home or at a government office, religious organization, archive, or library.</a:t>
            </a:r>
          </a:p>
          <a:p>
            <a:pPr lvl="1">
              <a:buFont typeface="+mj-lt"/>
              <a:buAutoNum type="alphaLcPeriod"/>
            </a:pPr>
            <a:r>
              <a:rPr lang="en-US" sz="2000" dirty="0"/>
              <a:t>Tell how you would evaluate the genealogical information you found for requirement 4b.</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1706997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43279"/>
            <a:ext cx="7467600" cy="715962"/>
          </a:xfrm>
        </p:spPr>
        <p:txBody>
          <a:bodyPr/>
          <a:lstStyle/>
          <a:p>
            <a:r>
              <a:rPr lang="en-US" sz="2800" dirty="0" smtClean="0"/>
              <a:t>Genealogical Resources</a:t>
            </a:r>
            <a:endParaRPr lang="en-US" sz="2800" dirty="0"/>
          </a:p>
        </p:txBody>
      </p:sp>
      <p:sp>
        <p:nvSpPr>
          <p:cNvPr id="4" name="Content Placeholder 3"/>
          <p:cNvSpPr>
            <a:spLocks noGrp="1"/>
          </p:cNvSpPr>
          <p:nvPr>
            <p:ph idx="1"/>
          </p:nvPr>
        </p:nvSpPr>
        <p:spPr>
          <a:xfrm>
            <a:off x="533400" y="1459241"/>
            <a:ext cx="7315200" cy="4478608"/>
          </a:xfrm>
        </p:spPr>
        <p:txBody>
          <a:bodyPr numCol="2"/>
          <a:lstStyle/>
          <a:p>
            <a:r>
              <a:rPr lang="en-US" sz="2400" dirty="0" smtClean="0"/>
              <a:t>Family Sources</a:t>
            </a:r>
          </a:p>
          <a:p>
            <a:pPr lvl="1"/>
            <a:r>
              <a:rPr lang="en-US" sz="1600" dirty="0"/>
              <a:t>Address books</a:t>
            </a:r>
          </a:p>
          <a:p>
            <a:pPr lvl="1"/>
            <a:r>
              <a:rPr lang="en-US" sz="1600" dirty="0"/>
              <a:t>Adoption records</a:t>
            </a:r>
          </a:p>
          <a:p>
            <a:pPr lvl="1"/>
            <a:r>
              <a:rPr lang="en-US" sz="1600" dirty="0" smtClean="0"/>
              <a:t>Baby </a:t>
            </a:r>
            <a:r>
              <a:rPr lang="en-US" sz="1600" dirty="0"/>
              <a:t>announcements</a:t>
            </a:r>
          </a:p>
          <a:p>
            <a:pPr lvl="1"/>
            <a:r>
              <a:rPr lang="en-US" sz="1600" dirty="0"/>
              <a:t>Baby books</a:t>
            </a:r>
          </a:p>
          <a:p>
            <a:pPr lvl="1"/>
            <a:r>
              <a:rPr lang="en-US" sz="1600" dirty="0"/>
              <a:t>Baptismal certificates</a:t>
            </a:r>
          </a:p>
          <a:p>
            <a:pPr lvl="1"/>
            <a:r>
              <a:rPr lang="en-US" sz="1600" dirty="0" smtClean="0"/>
              <a:t>Diaries </a:t>
            </a:r>
            <a:r>
              <a:rPr lang="en-US" sz="1600" dirty="0"/>
              <a:t>or other ancestral writings</a:t>
            </a:r>
          </a:p>
          <a:p>
            <a:pPr lvl="1"/>
            <a:r>
              <a:rPr lang="en-US" sz="1600" dirty="0" smtClean="0"/>
              <a:t>Family </a:t>
            </a:r>
            <a:r>
              <a:rPr lang="en-US" sz="1600" dirty="0"/>
              <a:t>Bibles</a:t>
            </a:r>
          </a:p>
          <a:p>
            <a:pPr lvl="1"/>
            <a:r>
              <a:rPr lang="en-US" sz="1600" dirty="0" smtClean="0"/>
              <a:t>Family correspondence or interviews</a:t>
            </a:r>
            <a:endParaRPr lang="en-US" sz="1600" dirty="0"/>
          </a:p>
          <a:p>
            <a:pPr lvl="1"/>
            <a:r>
              <a:rPr lang="en-US" sz="1600" dirty="0" smtClean="0"/>
              <a:t>Family </a:t>
            </a:r>
            <a:r>
              <a:rPr lang="en-US" sz="1600" dirty="0"/>
              <a:t>pictures</a:t>
            </a:r>
          </a:p>
          <a:p>
            <a:pPr lvl="1"/>
            <a:r>
              <a:rPr lang="en-US" sz="1600" dirty="0" smtClean="0"/>
              <a:t>Letters</a:t>
            </a:r>
            <a:r>
              <a:rPr lang="en-US" sz="1600" dirty="0"/>
              <a:t>, diaries and journals</a:t>
            </a:r>
          </a:p>
          <a:p>
            <a:pPr lvl="1"/>
            <a:r>
              <a:rPr lang="en-US" sz="1600" dirty="0" smtClean="0"/>
              <a:t>Living relatives</a:t>
            </a:r>
          </a:p>
          <a:p>
            <a:pPr lvl="1"/>
            <a:endParaRPr lang="en-US" sz="1600" dirty="0" smtClean="0"/>
          </a:p>
          <a:p>
            <a:pPr lvl="1"/>
            <a:endParaRPr lang="en-US" sz="1600" dirty="0"/>
          </a:p>
          <a:p>
            <a:pPr lvl="1"/>
            <a:r>
              <a:rPr lang="en-US" sz="1600" dirty="0" smtClean="0"/>
              <a:t>Marriage </a:t>
            </a:r>
            <a:r>
              <a:rPr lang="en-US" sz="1600" dirty="0"/>
              <a:t>certificates, wedding invitations, and marriage announcements</a:t>
            </a:r>
          </a:p>
          <a:p>
            <a:pPr lvl="1"/>
            <a:r>
              <a:rPr lang="en-US" sz="1600" dirty="0" smtClean="0"/>
              <a:t>Military </a:t>
            </a:r>
            <a:r>
              <a:rPr lang="en-US" sz="1600" dirty="0"/>
              <a:t>documents</a:t>
            </a:r>
          </a:p>
          <a:p>
            <a:pPr lvl="1"/>
            <a:r>
              <a:rPr lang="en-US" sz="1600" dirty="0" smtClean="0"/>
              <a:t>Newspaper </a:t>
            </a:r>
            <a:r>
              <a:rPr lang="en-US" sz="1600" dirty="0"/>
              <a:t>clippings</a:t>
            </a:r>
          </a:p>
          <a:p>
            <a:pPr lvl="1"/>
            <a:r>
              <a:rPr lang="en-US" sz="1600" dirty="0" smtClean="0"/>
              <a:t>Obituaries</a:t>
            </a:r>
            <a:endParaRPr lang="en-US" sz="1600" dirty="0"/>
          </a:p>
          <a:p>
            <a:pPr lvl="1"/>
            <a:r>
              <a:rPr lang="en-US" sz="1600" dirty="0"/>
              <a:t>Oral histories</a:t>
            </a:r>
          </a:p>
          <a:p>
            <a:pPr lvl="1"/>
            <a:r>
              <a:rPr lang="en-US" sz="1600" dirty="0" smtClean="0"/>
              <a:t>Personal </a:t>
            </a:r>
            <a:r>
              <a:rPr lang="en-US" sz="1600" dirty="0"/>
              <a:t>items and papers</a:t>
            </a:r>
          </a:p>
          <a:p>
            <a:pPr lvl="1"/>
            <a:r>
              <a:rPr lang="en-US" sz="1600" dirty="0"/>
              <a:t>Photographs and photo albums</a:t>
            </a:r>
          </a:p>
          <a:p>
            <a:pPr lvl="1"/>
            <a:r>
              <a:rPr lang="en-US" sz="1600" dirty="0" smtClean="0"/>
              <a:t>School </a:t>
            </a:r>
            <a:r>
              <a:rPr lang="en-US" sz="1600" dirty="0"/>
              <a:t>records</a:t>
            </a:r>
          </a:p>
          <a:p>
            <a:pPr lvl="1"/>
            <a:r>
              <a:rPr lang="en-US" sz="1600" dirty="0"/>
              <a:t>Scrapbooks</a:t>
            </a:r>
          </a:p>
          <a:p>
            <a:pPr lvl="1"/>
            <a:r>
              <a:rPr lang="en-US" sz="1600" dirty="0" smtClean="0"/>
              <a:t>Wedding </a:t>
            </a:r>
            <a:r>
              <a:rPr lang="en-US" sz="1600" dirty="0"/>
              <a:t>announcements</a:t>
            </a:r>
          </a:p>
          <a:p>
            <a:pPr lvl="1"/>
            <a:r>
              <a:rPr lang="en-US" sz="1600" dirty="0" smtClean="0"/>
              <a:t>Wills</a:t>
            </a:r>
          </a:p>
        </p:txBody>
      </p:sp>
      <p:sp>
        <p:nvSpPr>
          <p:cNvPr id="5"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smtClean="0">
                <a:solidFill>
                  <a:schemeClr val="bg1"/>
                </a:solidFill>
              </a:rPr>
              <a:t>Requirement 4a</a:t>
            </a:r>
            <a:endParaRPr lang="en-US" kern="0" dirty="0">
              <a:solidFill>
                <a:schemeClr val="bg1"/>
              </a:solidFill>
            </a:endParaRPr>
          </a:p>
        </p:txBody>
      </p:sp>
    </p:spTree>
    <p:extLst>
      <p:ext uri="{BB962C8B-B14F-4D97-AF65-F5344CB8AC3E}">
        <p14:creationId xmlns:p14="http://schemas.microsoft.com/office/powerpoint/2010/main" val="353914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5564"/>
            <a:ext cx="7315200" cy="715962"/>
          </a:xfrm>
        </p:spPr>
        <p:txBody>
          <a:bodyPr/>
          <a:lstStyle/>
          <a:p>
            <a:r>
              <a:rPr lang="en-US" sz="2800" dirty="0" smtClean="0"/>
              <a:t>Genealogical Resources</a:t>
            </a:r>
            <a:endParaRPr lang="en-US" sz="2800" dirty="0"/>
          </a:p>
        </p:txBody>
      </p:sp>
      <p:sp>
        <p:nvSpPr>
          <p:cNvPr id="4" name="Content Placeholder 3"/>
          <p:cNvSpPr>
            <a:spLocks noGrp="1"/>
          </p:cNvSpPr>
          <p:nvPr>
            <p:ph idx="1"/>
          </p:nvPr>
        </p:nvSpPr>
        <p:spPr>
          <a:xfrm>
            <a:off x="533400" y="1464992"/>
            <a:ext cx="7315200" cy="4191000"/>
          </a:xfrm>
        </p:spPr>
        <p:txBody>
          <a:bodyPr/>
          <a:lstStyle/>
          <a:p>
            <a:r>
              <a:rPr lang="en-US" sz="2400" dirty="0" smtClean="0"/>
              <a:t>Published Sources</a:t>
            </a:r>
          </a:p>
          <a:p>
            <a:pPr lvl="1"/>
            <a:r>
              <a:rPr lang="en-US" sz="1800" dirty="0"/>
              <a:t>Census records</a:t>
            </a:r>
          </a:p>
          <a:p>
            <a:pPr lvl="1"/>
            <a:r>
              <a:rPr lang="en-US" sz="1800" dirty="0"/>
              <a:t>Tax </a:t>
            </a:r>
            <a:r>
              <a:rPr lang="en-US" sz="1800" dirty="0" smtClean="0"/>
              <a:t>records</a:t>
            </a:r>
          </a:p>
          <a:p>
            <a:pPr lvl="1"/>
            <a:r>
              <a:rPr lang="en-US" sz="1800" dirty="0" smtClean="0"/>
              <a:t>Land deeds</a:t>
            </a:r>
          </a:p>
          <a:p>
            <a:pPr lvl="1"/>
            <a:r>
              <a:rPr lang="en-US" sz="1800" dirty="0" smtClean="0"/>
              <a:t>Books and microfilm resources in a library</a:t>
            </a:r>
            <a:endParaRPr lang="en-US" sz="1800" dirty="0"/>
          </a:p>
          <a:p>
            <a:pPr lvl="1"/>
            <a:r>
              <a:rPr lang="en-US" sz="1800" dirty="0" smtClean="0"/>
              <a:t>Church </a:t>
            </a:r>
            <a:r>
              <a:rPr lang="en-US" sz="1800" dirty="0"/>
              <a:t>histories</a:t>
            </a:r>
          </a:p>
          <a:p>
            <a:pPr lvl="1"/>
            <a:r>
              <a:rPr lang="en-US" sz="1800" dirty="0" smtClean="0"/>
              <a:t>City/town </a:t>
            </a:r>
            <a:r>
              <a:rPr lang="en-US" sz="1800" dirty="0"/>
              <a:t>histories</a:t>
            </a:r>
          </a:p>
          <a:p>
            <a:pPr lvl="1"/>
            <a:r>
              <a:rPr lang="en-US" sz="1800" dirty="0" smtClean="0"/>
              <a:t>Fraternal </a:t>
            </a:r>
            <a:r>
              <a:rPr lang="en-US" sz="1800" dirty="0"/>
              <a:t>organization publications</a:t>
            </a:r>
          </a:p>
          <a:p>
            <a:pPr lvl="1"/>
            <a:r>
              <a:rPr lang="en-US" sz="1800" dirty="0"/>
              <a:t>Genealogical periodicals</a:t>
            </a:r>
          </a:p>
          <a:p>
            <a:pPr lvl="1"/>
            <a:r>
              <a:rPr lang="en-US" sz="1800" dirty="0"/>
              <a:t>Histories of settlers in area</a:t>
            </a:r>
          </a:p>
          <a:p>
            <a:pPr lvl="1"/>
            <a:r>
              <a:rPr lang="en-US" sz="1800" dirty="0" smtClean="0"/>
              <a:t>Local </a:t>
            </a:r>
            <a:r>
              <a:rPr lang="en-US" sz="1800" dirty="0"/>
              <a:t>histories</a:t>
            </a:r>
          </a:p>
          <a:p>
            <a:pPr lvl="1"/>
            <a:r>
              <a:rPr lang="en-US" sz="1800" dirty="0"/>
              <a:t>Newspapers</a:t>
            </a:r>
          </a:p>
          <a:p>
            <a:pPr lvl="1"/>
            <a:r>
              <a:rPr lang="en-US" sz="1800" dirty="0" smtClean="0"/>
              <a:t>State/local </a:t>
            </a:r>
            <a:r>
              <a:rPr lang="en-US" sz="1800" dirty="0"/>
              <a:t>genealogy </a:t>
            </a:r>
            <a:r>
              <a:rPr lang="en-US" sz="1800" dirty="0" smtClean="0"/>
              <a:t>society</a:t>
            </a:r>
          </a:p>
          <a:p>
            <a:pPr lvl="1"/>
            <a:endParaRPr lang="en-US" sz="2000" dirty="0" smtClean="0"/>
          </a:p>
        </p:txBody>
      </p:sp>
      <p:sp>
        <p:nvSpPr>
          <p:cNvPr id="5"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smtClean="0">
                <a:solidFill>
                  <a:schemeClr val="bg1"/>
                </a:solidFill>
              </a:rPr>
              <a:t>Requirement 4a</a:t>
            </a:r>
            <a:endParaRPr lang="en-US" kern="0" dirty="0">
              <a:solidFill>
                <a:schemeClr val="bg1"/>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8616" t="62222" r="12217" b="3333"/>
          <a:stretch/>
        </p:blipFill>
        <p:spPr>
          <a:xfrm>
            <a:off x="5791200" y="1676400"/>
            <a:ext cx="3048001" cy="2699657"/>
          </a:xfrm>
          <a:prstGeom prst="rect">
            <a:avLst/>
          </a:prstGeom>
        </p:spPr>
      </p:pic>
    </p:spTree>
    <p:extLst>
      <p:ext uri="{BB962C8B-B14F-4D97-AF65-F5344CB8AC3E}">
        <p14:creationId xmlns:p14="http://schemas.microsoft.com/office/powerpoint/2010/main" val="3316749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49030"/>
            <a:ext cx="7315200" cy="715962"/>
          </a:xfrm>
        </p:spPr>
        <p:txBody>
          <a:bodyPr/>
          <a:lstStyle/>
          <a:p>
            <a:r>
              <a:rPr lang="en-US" sz="2800" dirty="0" smtClean="0"/>
              <a:t>Genealogical Resources</a:t>
            </a:r>
            <a:endParaRPr lang="en-US" sz="2800" dirty="0"/>
          </a:p>
        </p:txBody>
      </p:sp>
      <p:sp>
        <p:nvSpPr>
          <p:cNvPr id="4" name="Content Placeholder 3"/>
          <p:cNvSpPr>
            <a:spLocks noGrp="1"/>
          </p:cNvSpPr>
          <p:nvPr>
            <p:ph idx="1"/>
          </p:nvPr>
        </p:nvSpPr>
        <p:spPr>
          <a:xfrm>
            <a:off x="914400" y="1464992"/>
            <a:ext cx="7315200" cy="4191000"/>
          </a:xfrm>
        </p:spPr>
        <p:txBody>
          <a:bodyPr/>
          <a:lstStyle/>
          <a:p>
            <a:r>
              <a:rPr lang="en-US" sz="2400" dirty="0" smtClean="0"/>
              <a:t>Vital Records</a:t>
            </a:r>
          </a:p>
          <a:p>
            <a:pPr lvl="1"/>
            <a:r>
              <a:rPr lang="en-US" sz="1800" dirty="0"/>
              <a:t>Birth records</a:t>
            </a:r>
          </a:p>
          <a:p>
            <a:pPr lvl="1"/>
            <a:r>
              <a:rPr lang="en-US" sz="1800" dirty="0"/>
              <a:t>Court papers</a:t>
            </a:r>
          </a:p>
          <a:p>
            <a:pPr lvl="1"/>
            <a:r>
              <a:rPr lang="en-US" sz="1800" dirty="0"/>
              <a:t>Death records</a:t>
            </a:r>
          </a:p>
          <a:p>
            <a:pPr lvl="1"/>
            <a:r>
              <a:rPr lang="en-US" sz="1800" dirty="0"/>
              <a:t>Marriage records</a:t>
            </a:r>
          </a:p>
          <a:p>
            <a:pPr lvl="1"/>
            <a:r>
              <a:rPr lang="en-US" sz="1800" dirty="0"/>
              <a:t>Probate Records</a:t>
            </a:r>
          </a:p>
          <a:p>
            <a:pPr lvl="1"/>
            <a:r>
              <a:rPr lang="en-US" sz="1800" dirty="0"/>
              <a:t>Wills</a:t>
            </a:r>
          </a:p>
          <a:p>
            <a:endParaRPr lang="en-US" sz="2400" dirty="0" smtClean="0"/>
          </a:p>
        </p:txBody>
      </p:sp>
      <p:sp>
        <p:nvSpPr>
          <p:cNvPr id="5"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smtClean="0">
                <a:solidFill>
                  <a:schemeClr val="bg1"/>
                </a:solidFill>
              </a:rPr>
              <a:t>Requirement 4a</a:t>
            </a:r>
            <a:endParaRPr lang="en-US" kern="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52400"/>
            <a:ext cx="3352800" cy="2447672"/>
          </a:xfrm>
          <a:prstGeom prst="rect">
            <a:avLst/>
          </a:prstGeom>
        </p:spPr>
      </p:pic>
      <p:pic>
        <p:nvPicPr>
          <p:cNvPr id="7" name="Picture 6"/>
          <p:cNvPicPr>
            <a:picLocks noChangeAspect="1"/>
          </p:cNvPicPr>
          <p:nvPr/>
        </p:nvPicPr>
        <p:blipFill>
          <a:blip r:embed="rId3"/>
          <a:stretch>
            <a:fillRect/>
          </a:stretch>
        </p:blipFill>
        <p:spPr>
          <a:xfrm>
            <a:off x="5943600" y="2743200"/>
            <a:ext cx="3048000" cy="372533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191000"/>
            <a:ext cx="4800600" cy="2006015"/>
          </a:xfrm>
          <a:prstGeom prst="rect">
            <a:avLst/>
          </a:prstGeom>
        </p:spPr>
      </p:pic>
    </p:spTree>
    <p:extLst>
      <p:ext uri="{BB962C8B-B14F-4D97-AF65-F5344CB8AC3E}">
        <p14:creationId xmlns:p14="http://schemas.microsoft.com/office/powerpoint/2010/main" val="200264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4494"/>
            <a:ext cx="7315200" cy="715962"/>
          </a:xfrm>
        </p:spPr>
        <p:txBody>
          <a:bodyPr/>
          <a:lstStyle/>
          <a:p>
            <a:r>
              <a:rPr lang="en-US" sz="2800" dirty="0" smtClean="0"/>
              <a:t>Genealogical Resources</a:t>
            </a:r>
            <a:endParaRPr lang="en-US" sz="2800" dirty="0"/>
          </a:p>
        </p:txBody>
      </p:sp>
      <p:sp>
        <p:nvSpPr>
          <p:cNvPr id="4" name="Content Placeholder 3"/>
          <p:cNvSpPr>
            <a:spLocks noGrp="1"/>
          </p:cNvSpPr>
          <p:nvPr>
            <p:ph idx="1"/>
          </p:nvPr>
        </p:nvSpPr>
        <p:spPr>
          <a:xfrm>
            <a:off x="381000" y="1464992"/>
            <a:ext cx="7315200" cy="4191000"/>
          </a:xfrm>
        </p:spPr>
        <p:txBody>
          <a:bodyPr/>
          <a:lstStyle/>
          <a:p>
            <a:r>
              <a:rPr lang="en-US" sz="2400" dirty="0" smtClean="0"/>
              <a:t>Other Genealogical Records</a:t>
            </a:r>
          </a:p>
          <a:p>
            <a:pPr lvl="1"/>
            <a:r>
              <a:rPr lang="en-US" altLang="en-US" sz="1600" dirty="0" smtClean="0">
                <a:latin typeface="Arial" panose="020B0604020202020204" pitchFamily="34" charset="0"/>
              </a:rPr>
              <a:t>Cemetery records and tombstones </a:t>
            </a:r>
          </a:p>
          <a:p>
            <a:pPr lvl="1"/>
            <a:r>
              <a:rPr lang="en-US" altLang="en-US" sz="1600" dirty="0" smtClean="0">
                <a:latin typeface="Arial" panose="020B0604020202020204" pitchFamily="34" charset="0"/>
              </a:rPr>
              <a:t>Emigration/Immigration </a:t>
            </a:r>
            <a:r>
              <a:rPr lang="en-US" altLang="en-US" sz="1600" dirty="0">
                <a:latin typeface="Arial" panose="020B0604020202020204" pitchFamily="34" charset="0"/>
              </a:rPr>
              <a:t>records </a:t>
            </a:r>
            <a:endParaRPr lang="en-US" altLang="en-US" sz="1600" dirty="0" smtClean="0">
              <a:latin typeface="Arial" panose="020B0604020202020204" pitchFamily="34" charset="0"/>
            </a:endParaRPr>
          </a:p>
          <a:p>
            <a:pPr lvl="1"/>
            <a:r>
              <a:rPr lang="en-US" altLang="en-US" sz="1600" dirty="0" smtClean="0">
                <a:latin typeface="Arial" panose="020B0604020202020204" pitchFamily="34" charset="0"/>
              </a:rPr>
              <a:t>Neighbors </a:t>
            </a:r>
            <a:r>
              <a:rPr lang="en-US" altLang="en-US" sz="1600" dirty="0">
                <a:latin typeface="Arial" panose="020B0604020202020204" pitchFamily="34" charset="0"/>
              </a:rPr>
              <a:t>and </a:t>
            </a:r>
            <a:r>
              <a:rPr lang="en-US" altLang="en-US" sz="1600" dirty="0" smtClean="0">
                <a:latin typeface="Arial" panose="020B0604020202020204" pitchFamily="34" charset="0"/>
              </a:rPr>
              <a:t>friends</a:t>
            </a:r>
          </a:p>
          <a:p>
            <a:pPr lvl="1"/>
            <a:r>
              <a:rPr lang="en-US" altLang="en-US" sz="1600" dirty="0" smtClean="0">
                <a:latin typeface="Arial" panose="020B0604020202020204" pitchFamily="34" charset="0"/>
              </a:rPr>
              <a:t>Veterans organizations</a:t>
            </a:r>
          </a:p>
          <a:p>
            <a:pPr lvl="1"/>
            <a:r>
              <a:rPr lang="en-US" altLang="en-US" sz="1600" dirty="0" smtClean="0">
                <a:latin typeface="Arial" panose="020B0604020202020204" pitchFamily="34" charset="0"/>
              </a:rPr>
              <a:t>Voters</a:t>
            </a:r>
            <a:r>
              <a:rPr lang="en-US" altLang="en-US" sz="1600" dirty="0">
                <a:latin typeface="Arial" panose="020B0604020202020204" pitchFamily="34" charset="0"/>
              </a:rPr>
              <a:t>' Registration </a:t>
            </a:r>
          </a:p>
          <a:p>
            <a:endParaRPr lang="en-US" sz="2400" dirty="0"/>
          </a:p>
        </p:txBody>
      </p:sp>
      <p:sp>
        <p:nvSpPr>
          <p:cNvPr id="5"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4a</a:t>
            </a:r>
            <a:endParaRPr lang="en-US" kern="0" dirty="0">
              <a:solidFill>
                <a:schemeClr val="bg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490871"/>
            <a:ext cx="3948253" cy="311704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505200"/>
            <a:ext cx="3457036" cy="3050326"/>
          </a:xfrm>
          <a:prstGeom prst="rect">
            <a:avLst/>
          </a:prstGeom>
        </p:spPr>
      </p:pic>
    </p:spTree>
    <p:extLst>
      <p:ext uri="{BB962C8B-B14F-4D97-AF65-F5344CB8AC3E}">
        <p14:creationId xmlns:p14="http://schemas.microsoft.com/office/powerpoint/2010/main" val="1116740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95068"/>
            <a:ext cx="7315200" cy="715962"/>
          </a:xfrm>
        </p:spPr>
        <p:txBody>
          <a:bodyPr/>
          <a:lstStyle/>
          <a:p>
            <a:r>
              <a:rPr lang="en-US" sz="2800" dirty="0" smtClean="0"/>
              <a:t>Deciding Which Records to Use</a:t>
            </a:r>
            <a:endParaRPr lang="en-US" sz="2800" dirty="0"/>
          </a:p>
        </p:txBody>
      </p:sp>
      <p:sp>
        <p:nvSpPr>
          <p:cNvPr id="3" name="Content Placeholder 2"/>
          <p:cNvSpPr>
            <a:spLocks noGrp="1"/>
          </p:cNvSpPr>
          <p:nvPr>
            <p:ph idx="1"/>
          </p:nvPr>
        </p:nvSpPr>
        <p:spPr>
          <a:xfrm>
            <a:off x="914400" y="1544098"/>
            <a:ext cx="7315200" cy="5085302"/>
          </a:xfrm>
        </p:spPr>
        <p:txBody>
          <a:bodyPr/>
          <a:lstStyle/>
          <a:p>
            <a:r>
              <a:rPr lang="en-US" sz="2400" dirty="0" smtClean="0"/>
              <a:t>Step 1 – Decide what you want to find out.</a:t>
            </a:r>
          </a:p>
          <a:p>
            <a:r>
              <a:rPr lang="en-US" sz="2400" dirty="0" smtClean="0"/>
              <a:t>Step 2 – Find out what kind of record will give you that information.</a:t>
            </a:r>
          </a:p>
          <a:p>
            <a:r>
              <a:rPr lang="en-US" sz="2400" dirty="0" smtClean="0"/>
              <a:t>Step 3 – Find out where the records you need can be found.</a:t>
            </a:r>
          </a:p>
          <a:p>
            <a:r>
              <a:rPr lang="en-US" sz="2400" dirty="0" smtClean="0"/>
              <a:t>New information enables you to ask new questions.</a:t>
            </a:r>
            <a:endParaRPr lang="en-US" sz="2400" dirty="0"/>
          </a:p>
        </p:txBody>
      </p:sp>
      <p:sp>
        <p:nvSpPr>
          <p:cNvPr id="5"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4a</a:t>
            </a:r>
            <a:endParaRPr lang="en-US" kern="0" dirty="0">
              <a:solidFill>
                <a:schemeClr val="bg1"/>
              </a:solidFill>
            </a:endParaRPr>
          </a:p>
        </p:txBody>
      </p:sp>
    </p:spTree>
    <p:extLst>
      <p:ext uri="{BB962C8B-B14F-4D97-AF65-F5344CB8AC3E}">
        <p14:creationId xmlns:p14="http://schemas.microsoft.com/office/powerpoint/2010/main" val="122290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Genealogy Requirements</a:t>
            </a:r>
          </a:p>
        </p:txBody>
      </p:sp>
      <p:sp>
        <p:nvSpPr>
          <p:cNvPr id="4099" name="Rectangle 3"/>
          <p:cNvSpPr>
            <a:spLocks noGrp="1" noChangeArrowheads="1"/>
          </p:cNvSpPr>
          <p:nvPr>
            <p:ph type="body" idx="1"/>
          </p:nvPr>
        </p:nvSpPr>
        <p:spPr>
          <a:xfrm>
            <a:off x="1965385" y="1371570"/>
            <a:ext cx="6934200" cy="5257829"/>
          </a:xfrm>
        </p:spPr>
        <p:txBody>
          <a:bodyPr/>
          <a:lstStyle/>
          <a:p>
            <a:pPr>
              <a:buFont typeface="+mj-lt"/>
              <a:buAutoNum type="arabicPeriod"/>
            </a:pPr>
            <a:r>
              <a:rPr lang="en-US" sz="2000" dirty="0"/>
              <a:t>Explain to your counselor what the words genealogy, ancestor, and descendant mean.</a:t>
            </a:r>
          </a:p>
          <a:p>
            <a:pPr>
              <a:buFont typeface="+mj-lt"/>
              <a:buAutoNum type="arabicPeriod"/>
            </a:pPr>
            <a:r>
              <a:rPr lang="en-US" sz="2000" dirty="0"/>
              <a:t>Do ONE of the following:</a:t>
            </a:r>
          </a:p>
          <a:p>
            <a:pPr lvl="1">
              <a:buFont typeface="+mj-lt"/>
              <a:buAutoNum type="alphaLcPeriod"/>
            </a:pPr>
            <a:r>
              <a:rPr lang="en-US" sz="2000" dirty="0"/>
              <a:t>Do a time line for yourself or for a relative. Then write a short biography based on that time line.</a:t>
            </a:r>
          </a:p>
          <a:p>
            <a:pPr lvl="1">
              <a:buFont typeface="+mj-lt"/>
              <a:buAutoNum type="alphaLcPeriod"/>
            </a:pPr>
            <a:r>
              <a:rPr lang="en-US" sz="2000" dirty="0"/>
              <a:t>Keep a journal for 6 weeks. You must write in it at least once a week.</a:t>
            </a:r>
          </a:p>
          <a:p>
            <a:pPr>
              <a:buFont typeface="+mj-lt"/>
              <a:buAutoNum type="arabicPeriod"/>
            </a:pPr>
            <a:r>
              <a:rPr lang="en-US" sz="2000" dirty="0"/>
              <a:t>With your parent's help, choose a relative or a family acquaintance you can interview in person, by telephone, or by e-mail or letter. Record the information you collect so you do not forget it</a:t>
            </a:r>
            <a:r>
              <a:rPr lang="en-US" sz="2000" dirty="0" smtClean="0"/>
              <a:t>.</a:t>
            </a:r>
            <a:endParaRPr lang="en-US" sz="20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5962"/>
            <a:ext cx="7924800" cy="715962"/>
          </a:xfrm>
        </p:spPr>
        <p:txBody>
          <a:bodyPr/>
          <a:lstStyle/>
          <a:p>
            <a:r>
              <a:rPr lang="en-US" sz="2800" dirty="0" smtClean="0"/>
              <a:t>Genealogical Documents</a:t>
            </a:r>
            <a:endParaRPr lang="en-US" sz="2800" dirty="0"/>
          </a:p>
        </p:txBody>
      </p:sp>
      <p:sp>
        <p:nvSpPr>
          <p:cNvPr id="3" name="Content Placeholder 2"/>
          <p:cNvSpPr>
            <a:spLocks noGrp="1"/>
          </p:cNvSpPr>
          <p:nvPr>
            <p:ph idx="1"/>
          </p:nvPr>
        </p:nvSpPr>
        <p:spPr>
          <a:xfrm>
            <a:off x="304800" y="1371601"/>
            <a:ext cx="4953000" cy="3216276"/>
          </a:xfrm>
        </p:spPr>
        <p:txBody>
          <a:bodyPr/>
          <a:lstStyle/>
          <a:p>
            <a:r>
              <a:rPr lang="en-US" sz="2000" dirty="0"/>
              <a:t>The most important documents for genealogists are</a:t>
            </a:r>
            <a:r>
              <a:rPr lang="en-US" sz="2000" dirty="0" smtClean="0"/>
              <a:t>:</a:t>
            </a:r>
          </a:p>
          <a:p>
            <a:pPr lvl="1"/>
            <a:r>
              <a:rPr lang="en-US" sz="1600" dirty="0"/>
              <a:t>Vital records (birth, marriage, and death certificates)</a:t>
            </a:r>
          </a:p>
          <a:p>
            <a:pPr lvl="1"/>
            <a:r>
              <a:rPr lang="en-US" sz="1600" dirty="0"/>
              <a:t>Religious records.</a:t>
            </a:r>
          </a:p>
          <a:p>
            <a:pPr lvl="1"/>
            <a:r>
              <a:rPr lang="en-US" sz="1600" dirty="0"/>
              <a:t>Cemetery records.</a:t>
            </a:r>
          </a:p>
          <a:p>
            <a:pPr lvl="1"/>
            <a:r>
              <a:rPr lang="en-US" sz="1600" dirty="0"/>
              <a:t>Census forms.</a:t>
            </a:r>
          </a:p>
          <a:p>
            <a:pPr lvl="1"/>
            <a:r>
              <a:rPr lang="en-US" sz="1600" dirty="0"/>
              <a:t>Citizenship papers.</a:t>
            </a:r>
          </a:p>
          <a:p>
            <a:pPr lvl="1"/>
            <a:r>
              <a:rPr lang="en-US" sz="1600" dirty="0"/>
              <a:t>Military records.</a:t>
            </a:r>
          </a:p>
          <a:p>
            <a:pPr lvl="1"/>
            <a:r>
              <a:rPr lang="en-US" sz="1600" dirty="0"/>
              <a:t>Other records like school records, deeds, and wills</a:t>
            </a:r>
            <a:r>
              <a:rPr lang="en-US" sz="1600" dirty="0" smtClean="0"/>
              <a:t>.</a:t>
            </a:r>
            <a:endParaRPr lang="en-US" sz="1600" dirty="0"/>
          </a:p>
        </p:txBody>
      </p:sp>
      <p:sp>
        <p:nvSpPr>
          <p:cNvPr id="5"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4b</a:t>
            </a:r>
            <a:endParaRPr lang="en-US" kern="0"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370163"/>
            <a:ext cx="3779360" cy="3115619"/>
          </a:xfrm>
          <a:prstGeom prst="rect">
            <a:avLst/>
          </a:prstGeom>
        </p:spPr>
      </p:pic>
      <p:sp>
        <p:nvSpPr>
          <p:cNvPr id="4" name="TextBox 3"/>
          <p:cNvSpPr txBox="1"/>
          <p:nvPr/>
        </p:nvSpPr>
        <p:spPr>
          <a:xfrm>
            <a:off x="304800" y="4648200"/>
            <a:ext cx="7086600" cy="1323439"/>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a:t>Ask your </a:t>
            </a:r>
            <a:r>
              <a:rPr lang="en-US" sz="2000" dirty="0" smtClean="0"/>
              <a:t>family </a:t>
            </a:r>
            <a:r>
              <a:rPr lang="en-US" sz="2000" dirty="0"/>
              <a:t>if they have copies of any of the above.</a:t>
            </a:r>
          </a:p>
          <a:p>
            <a:pPr marL="342900" indent="-342900" algn="l">
              <a:buFont typeface="Arial" panose="020B0604020202020204" pitchFamily="34" charset="0"/>
              <a:buChar char="•"/>
            </a:pPr>
            <a:r>
              <a:rPr lang="en-US" sz="2000" dirty="0" smtClean="0"/>
              <a:t>A </a:t>
            </a:r>
            <a:r>
              <a:rPr lang="en-US" sz="2000" dirty="0"/>
              <a:t>great website to search for </a:t>
            </a:r>
            <a:r>
              <a:rPr lang="en-US" sz="2000" dirty="0" smtClean="0"/>
              <a:t>missing vital </a:t>
            </a:r>
            <a:r>
              <a:rPr lang="en-US" sz="2000" dirty="0"/>
              <a:t>records, such as marriage records, birth records and death records </a:t>
            </a:r>
            <a:r>
              <a:rPr lang="en-US" sz="2000" dirty="0" smtClean="0"/>
              <a:t>in Ohio </a:t>
            </a:r>
            <a:r>
              <a:rPr lang="en-US" sz="2000" dirty="0"/>
              <a:t>is the </a:t>
            </a:r>
            <a:r>
              <a:rPr lang="en-US" sz="2000" dirty="0">
                <a:hlinkClick r:id="rId3"/>
              </a:rPr>
              <a:t>Ohio Office of Vital </a:t>
            </a:r>
            <a:r>
              <a:rPr lang="en-US" sz="2000" dirty="0" smtClean="0">
                <a:hlinkClick r:id="rId3"/>
              </a:rPr>
              <a:t>Statistics</a:t>
            </a:r>
            <a:r>
              <a:rPr lang="en-US" sz="2000" dirty="0" smtClean="0"/>
              <a:t>.</a:t>
            </a:r>
            <a:endParaRPr lang="en-US" sz="2000" dirty="0"/>
          </a:p>
        </p:txBody>
      </p:sp>
    </p:spTree>
    <p:extLst>
      <p:ext uri="{BB962C8B-B14F-4D97-AF65-F5344CB8AC3E}">
        <p14:creationId xmlns:p14="http://schemas.microsoft.com/office/powerpoint/2010/main" val="111917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61219"/>
            <a:ext cx="7620000" cy="715962"/>
          </a:xfrm>
        </p:spPr>
        <p:txBody>
          <a:bodyPr/>
          <a:lstStyle/>
          <a:p>
            <a:r>
              <a:rPr lang="en-US" sz="2800" dirty="0"/>
              <a:t>Evaluating Genealogical Information</a:t>
            </a:r>
          </a:p>
        </p:txBody>
      </p:sp>
      <p:sp>
        <p:nvSpPr>
          <p:cNvPr id="3" name="Content Placeholder 2"/>
          <p:cNvSpPr>
            <a:spLocks noGrp="1"/>
          </p:cNvSpPr>
          <p:nvPr>
            <p:ph idx="1"/>
          </p:nvPr>
        </p:nvSpPr>
        <p:spPr>
          <a:xfrm>
            <a:off x="228600" y="1524000"/>
            <a:ext cx="5029200" cy="5029200"/>
          </a:xfrm>
        </p:spPr>
        <p:txBody>
          <a:bodyPr/>
          <a:lstStyle/>
          <a:p>
            <a:r>
              <a:rPr lang="en-US" sz="2000" dirty="0" smtClean="0"/>
              <a:t>A </a:t>
            </a:r>
            <a:r>
              <a:rPr lang="en-US" sz="2000" b="1" dirty="0"/>
              <a:t>primary source </a:t>
            </a:r>
            <a:r>
              <a:rPr lang="en-US" sz="2000" dirty="0"/>
              <a:t>is any record created during the time you are </a:t>
            </a:r>
            <a:r>
              <a:rPr lang="en-US" sz="2000" dirty="0" smtClean="0"/>
              <a:t>researching, i.e. </a:t>
            </a:r>
            <a:r>
              <a:rPr lang="en-US" sz="2000" dirty="0"/>
              <a:t>an eyewitness account. Primary sources can take many forms, such as newspapers, letters, journals, tax lists, court documents, church records, or a census.</a:t>
            </a:r>
            <a:endParaRPr lang="en-US" sz="2000" dirty="0" smtClean="0"/>
          </a:p>
          <a:p>
            <a:r>
              <a:rPr lang="en-US" sz="2000" b="1" dirty="0" smtClean="0"/>
              <a:t>Secondary </a:t>
            </a:r>
            <a:r>
              <a:rPr lang="en-US" sz="2000" b="1" dirty="0"/>
              <a:t>sources </a:t>
            </a:r>
            <a:r>
              <a:rPr lang="en-US" sz="2000" dirty="0"/>
              <a:t>are documents, oral accounts, and records that are created some length of time after the event or for which information is supplied by someone who wasn't an eyewitness to the event. A secondary source can also be a person who was an eyewitness to the event but recalls it after significant time passes</a:t>
            </a:r>
            <a:r>
              <a:rPr lang="en-US" sz="2000" dirty="0" smtClean="0"/>
              <a:t>.</a:t>
            </a:r>
          </a:p>
        </p:txBody>
      </p:sp>
      <p:sp>
        <p:nvSpPr>
          <p:cNvPr id="6"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4c</a:t>
            </a:r>
            <a:endParaRPr lang="en-US" kern="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77181"/>
            <a:ext cx="3750668" cy="22328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989" y="3924300"/>
            <a:ext cx="2028379" cy="2514600"/>
          </a:xfrm>
          <a:prstGeom prst="rect">
            <a:avLst/>
          </a:prstGeom>
        </p:spPr>
      </p:pic>
    </p:spTree>
    <p:extLst>
      <p:ext uri="{BB962C8B-B14F-4D97-AF65-F5344CB8AC3E}">
        <p14:creationId xmlns:p14="http://schemas.microsoft.com/office/powerpoint/2010/main" val="858553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15962"/>
            <a:ext cx="7315200" cy="715962"/>
          </a:xfrm>
        </p:spPr>
        <p:txBody>
          <a:bodyPr/>
          <a:lstStyle/>
          <a:p>
            <a:r>
              <a:rPr lang="en-US" sz="2800" dirty="0" smtClean="0"/>
              <a:t>Evaluating Genealogical Information</a:t>
            </a:r>
            <a:endParaRPr lang="en-US" sz="2800" dirty="0"/>
          </a:p>
        </p:txBody>
      </p:sp>
      <p:sp>
        <p:nvSpPr>
          <p:cNvPr id="3" name="Content Placeholder 2"/>
          <p:cNvSpPr>
            <a:spLocks noGrp="1"/>
          </p:cNvSpPr>
          <p:nvPr>
            <p:ph idx="1"/>
          </p:nvPr>
        </p:nvSpPr>
        <p:spPr>
          <a:xfrm>
            <a:off x="228600" y="1431924"/>
            <a:ext cx="7315200" cy="4876799"/>
          </a:xfrm>
        </p:spPr>
        <p:txBody>
          <a:bodyPr/>
          <a:lstStyle/>
          <a:p>
            <a:r>
              <a:rPr lang="en-US" sz="2000" dirty="0" smtClean="0"/>
              <a:t>Collecting </a:t>
            </a:r>
            <a:r>
              <a:rPr lang="en-US" sz="2000" dirty="0"/>
              <a:t>records is not enough—you must be able to understand what the record says, how it relates to your research problem, and whether or not you should believe the information</a:t>
            </a:r>
            <a:r>
              <a:rPr lang="en-US" sz="2000" dirty="0" smtClean="0"/>
              <a:t>.</a:t>
            </a:r>
          </a:p>
          <a:p>
            <a:r>
              <a:rPr lang="en-US" sz="2000" dirty="0" smtClean="0"/>
              <a:t>Consider </a:t>
            </a:r>
            <a:r>
              <a:rPr lang="en-US" sz="2000" dirty="0"/>
              <a:t>the following factors in evaluating the reliability of information: </a:t>
            </a:r>
            <a:endParaRPr lang="en-US" sz="2000" dirty="0" smtClean="0"/>
          </a:p>
          <a:p>
            <a:pPr lvl="1"/>
            <a:r>
              <a:rPr lang="en-US" sz="1600" b="1" dirty="0"/>
              <a:t>Examine the sources</a:t>
            </a:r>
            <a:r>
              <a:rPr lang="en-US" sz="1600" dirty="0"/>
              <a:t> attached to the information. </a:t>
            </a:r>
            <a:r>
              <a:rPr lang="en-US" sz="1600" dirty="0" smtClean="0"/>
              <a:t>Is </a:t>
            </a:r>
            <a:r>
              <a:rPr lang="en-US" sz="1600" dirty="0" smtClean="0"/>
              <a:t>there any bias that </a:t>
            </a:r>
            <a:r>
              <a:rPr lang="en-US" sz="1600" dirty="0"/>
              <a:t>might have affected the account</a:t>
            </a:r>
            <a:r>
              <a:rPr lang="en-US" sz="1600" dirty="0" smtClean="0"/>
              <a:t>. Is it a primary or a secondary source. </a:t>
            </a:r>
            <a:r>
              <a:rPr lang="en-US" sz="1600" dirty="0"/>
              <a:t>The further you get from the original record, the more likely errors have been introduced. Try to find primary sources for the information you’ve discovered. </a:t>
            </a:r>
          </a:p>
          <a:p>
            <a:pPr lvl="1"/>
            <a:r>
              <a:rPr lang="en-US" sz="1600" b="1" dirty="0" smtClean="0"/>
              <a:t>Determine </a:t>
            </a:r>
            <a:r>
              <a:rPr lang="en-US" sz="1600" b="1" dirty="0"/>
              <a:t>the validity</a:t>
            </a:r>
            <a:r>
              <a:rPr lang="en-US" sz="1600" dirty="0"/>
              <a:t> of the source. Is it an original record, such as a passenger list? </a:t>
            </a:r>
            <a:r>
              <a:rPr lang="en-US" sz="1600" dirty="0" smtClean="0"/>
              <a:t>A </a:t>
            </a:r>
            <a:r>
              <a:rPr lang="en-US" sz="1600" dirty="0"/>
              <a:t>transcription? </a:t>
            </a:r>
            <a:endParaRPr lang="en-US" sz="1600" dirty="0" smtClean="0"/>
          </a:p>
          <a:p>
            <a:pPr lvl="1"/>
            <a:r>
              <a:rPr lang="en-US" sz="1600" b="1" dirty="0"/>
              <a:t>Evaluate the time</a:t>
            </a:r>
            <a:r>
              <a:rPr lang="en-US" sz="1600" dirty="0"/>
              <a:t> between the event and when the source you’ve found was created. People relying on their memory of a date or place may not remember it accurately.</a:t>
            </a:r>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4c</a:t>
            </a:r>
            <a:endParaRPr lang="en-US" kern="0" dirty="0">
              <a:solidFill>
                <a:schemeClr val="bg1"/>
              </a:solidFill>
            </a:endParaRPr>
          </a:p>
        </p:txBody>
      </p:sp>
    </p:spTree>
    <p:extLst>
      <p:ext uri="{BB962C8B-B14F-4D97-AF65-F5344CB8AC3E}">
        <p14:creationId xmlns:p14="http://schemas.microsoft.com/office/powerpoint/2010/main" val="3455926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5</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a:t>Contact ONE of the following individuals or institutions. Ask what genealogical services, records, or activities this individual or institution provides, and report the results:</a:t>
            </a:r>
          </a:p>
          <a:p>
            <a:pPr lvl="1">
              <a:buFont typeface="+mj-lt"/>
              <a:buAutoNum type="alphaLcPeriod"/>
            </a:pPr>
            <a:r>
              <a:rPr lang="en-US" sz="2000" dirty="0"/>
              <a:t>A genealogical or lineage society </a:t>
            </a:r>
          </a:p>
          <a:p>
            <a:pPr lvl="1">
              <a:buFont typeface="+mj-lt"/>
              <a:buAutoNum type="alphaLcPeriod"/>
            </a:pPr>
            <a:r>
              <a:rPr lang="en-US" sz="2000" dirty="0"/>
              <a:t>A professional genealogist (someone who gets paid for doing genealogical research)</a:t>
            </a:r>
          </a:p>
          <a:p>
            <a:pPr lvl="1">
              <a:buFont typeface="+mj-lt"/>
              <a:buAutoNum type="alphaLcPeriod"/>
            </a:pPr>
            <a:r>
              <a:rPr lang="en-US" sz="2000" dirty="0"/>
              <a:t>A surname organization, such as your family's organization</a:t>
            </a:r>
          </a:p>
          <a:p>
            <a:pPr lvl="1">
              <a:buFont typeface="+mj-lt"/>
              <a:buAutoNum type="alphaLcPeriod"/>
            </a:pPr>
            <a:r>
              <a:rPr lang="en-US" sz="2000" dirty="0"/>
              <a:t>A genealogical education facility or institution. </a:t>
            </a:r>
          </a:p>
          <a:p>
            <a:pPr lvl="1">
              <a:buFont typeface="+mj-lt"/>
              <a:buAutoNum type="alphaLcPeriod"/>
            </a:pPr>
            <a:r>
              <a:rPr lang="en-US" sz="2000" dirty="0"/>
              <a:t>A genealogical record repository of any type (courthouse, genealogical library, state or national archive, state library, etc.)</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4198618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1219"/>
            <a:ext cx="7924800" cy="715962"/>
          </a:xfrm>
        </p:spPr>
        <p:txBody>
          <a:bodyPr/>
          <a:lstStyle/>
          <a:p>
            <a:r>
              <a:rPr lang="en-US" sz="2800" dirty="0" smtClean="0"/>
              <a:t>Genealogical Societies</a:t>
            </a:r>
            <a:endParaRPr lang="en-US" sz="2800" dirty="0"/>
          </a:p>
        </p:txBody>
      </p:sp>
      <p:sp>
        <p:nvSpPr>
          <p:cNvPr id="3" name="Content Placeholder 2"/>
          <p:cNvSpPr>
            <a:spLocks noGrp="1"/>
          </p:cNvSpPr>
          <p:nvPr>
            <p:ph idx="1"/>
          </p:nvPr>
        </p:nvSpPr>
        <p:spPr>
          <a:xfrm>
            <a:off x="304800" y="1577181"/>
            <a:ext cx="5486400" cy="5052219"/>
          </a:xfrm>
        </p:spPr>
        <p:txBody>
          <a:bodyPr/>
          <a:lstStyle/>
          <a:p>
            <a:r>
              <a:rPr lang="en-US" sz="2000" dirty="0"/>
              <a:t>The </a:t>
            </a:r>
            <a:r>
              <a:rPr lang="en-US" sz="2000" dirty="0">
                <a:hlinkClick r:id="rId2"/>
              </a:rPr>
              <a:t>Ohio Genealogical Society </a:t>
            </a:r>
            <a:r>
              <a:rPr lang="en-US" sz="2000" dirty="0"/>
              <a:t>can help you find the right material for your research, and help you discover more about your early Ohio ancestors and the contributions they made to their communities</a:t>
            </a:r>
            <a:r>
              <a:rPr lang="en-US" sz="2000" dirty="0" smtClean="0"/>
              <a:t>.</a:t>
            </a:r>
          </a:p>
          <a:p>
            <a:r>
              <a:rPr lang="en-US" sz="2000" dirty="0" smtClean="0">
                <a:hlinkClick r:id="rId3"/>
              </a:rPr>
              <a:t>Wood </a:t>
            </a:r>
            <a:r>
              <a:rPr lang="en-US" sz="2000" dirty="0">
                <a:hlinkClick r:id="rId3"/>
              </a:rPr>
              <a:t>County Genealogical Society</a:t>
            </a:r>
            <a:r>
              <a:rPr lang="en-US" sz="2000" dirty="0"/>
              <a:t> - assists individuals interested in genealogy in tracing their ancestors, with emphasis to Wood County. WCGS also receives, collects, purchases, and preserves manuscripts, books, records, and family histories and makes them available for use in genealogical research.</a:t>
            </a:r>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5a</a:t>
            </a:r>
            <a:endParaRPr lang="en-US" kern="0" dirty="0">
              <a:solidFill>
                <a:schemeClr val="bg1"/>
              </a:solidFill>
            </a:endParaRPr>
          </a:p>
        </p:txBody>
      </p:sp>
      <p:pic>
        <p:nvPicPr>
          <p:cNvPr id="7" name="Picture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19800" y="990600"/>
            <a:ext cx="2941203" cy="3920690"/>
          </a:xfrm>
          <a:prstGeom prst="rect">
            <a:avLst/>
          </a:prstGeom>
        </p:spPr>
      </p:pic>
    </p:spTree>
    <p:extLst>
      <p:ext uri="{BB962C8B-B14F-4D97-AF65-F5344CB8AC3E}">
        <p14:creationId xmlns:p14="http://schemas.microsoft.com/office/powerpoint/2010/main" val="3493491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75" y="861219"/>
            <a:ext cx="7315200" cy="715962"/>
          </a:xfrm>
        </p:spPr>
        <p:txBody>
          <a:bodyPr/>
          <a:lstStyle/>
          <a:p>
            <a:r>
              <a:rPr lang="en-US" sz="2800" dirty="0"/>
              <a:t>Professional </a:t>
            </a:r>
            <a:r>
              <a:rPr lang="en-US" sz="2800" dirty="0" smtClean="0"/>
              <a:t>Genealogists</a:t>
            </a:r>
            <a:endParaRPr lang="en-US" sz="2800" dirty="0"/>
          </a:p>
        </p:txBody>
      </p:sp>
      <p:sp>
        <p:nvSpPr>
          <p:cNvPr id="3" name="Content Placeholder 2"/>
          <p:cNvSpPr>
            <a:spLocks noGrp="1"/>
          </p:cNvSpPr>
          <p:nvPr>
            <p:ph idx="1"/>
          </p:nvPr>
        </p:nvSpPr>
        <p:spPr>
          <a:xfrm>
            <a:off x="914400" y="1577181"/>
            <a:ext cx="7315200" cy="5052219"/>
          </a:xfrm>
        </p:spPr>
        <p:txBody>
          <a:bodyPr/>
          <a:lstStyle/>
          <a:p>
            <a:r>
              <a:rPr lang="en-US" sz="2400" dirty="0" smtClean="0"/>
              <a:t>Trace ancestry</a:t>
            </a:r>
          </a:p>
          <a:p>
            <a:r>
              <a:rPr lang="en-US" sz="2400" dirty="0" smtClean="0"/>
              <a:t>Research descendants</a:t>
            </a:r>
          </a:p>
          <a:p>
            <a:r>
              <a:rPr lang="en-US" sz="2400" dirty="0" smtClean="0"/>
              <a:t>Search records</a:t>
            </a:r>
          </a:p>
          <a:p>
            <a:r>
              <a:rPr lang="en-US" sz="2400" dirty="0" smtClean="0"/>
              <a:t>To locate a Professional Genealogist, start with the </a:t>
            </a:r>
            <a:r>
              <a:rPr lang="en-US" sz="2400" dirty="0"/>
              <a:t>website for the </a:t>
            </a:r>
            <a:r>
              <a:rPr lang="en-US" sz="2400" dirty="0">
                <a:hlinkClick r:id="rId2"/>
              </a:rPr>
              <a:t>Association of Professional Genealogists</a:t>
            </a:r>
            <a:r>
              <a:rPr lang="en-US" sz="2400" dirty="0"/>
              <a:t>. </a:t>
            </a:r>
            <a:endParaRPr lang="en-US" sz="2400" dirty="0" smtClean="0"/>
          </a:p>
          <a:p>
            <a:pPr lvl="1"/>
            <a:r>
              <a:rPr lang="en-US" sz="2000" dirty="0" smtClean="0"/>
              <a:t>Here </a:t>
            </a:r>
            <a:r>
              <a:rPr lang="en-US" sz="2000" dirty="0"/>
              <a:t>you can browse through either a list of genealogists by name, location, research </a:t>
            </a:r>
            <a:r>
              <a:rPr lang="en-US" sz="2000" dirty="0" smtClean="0"/>
              <a:t>specialty, </a:t>
            </a:r>
            <a:r>
              <a:rPr lang="en-US" sz="2000" dirty="0"/>
              <a:t>or geographic specialty.</a:t>
            </a:r>
            <a:endParaRPr lang="en-US" sz="2000" dirty="0" smtClean="0"/>
          </a:p>
          <a:p>
            <a:endParaRPr lang="en-US" sz="2400" dirty="0"/>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5b</a:t>
            </a:r>
            <a:endParaRPr lang="en-US" kern="0" dirty="0">
              <a:solidFill>
                <a:schemeClr val="bg1"/>
              </a:solidFill>
            </a:endParaRPr>
          </a:p>
        </p:txBody>
      </p:sp>
      <p:pic>
        <p:nvPicPr>
          <p:cNvPr id="6" name="Picture 5"/>
          <p:cNvPicPr>
            <a:picLocks noChangeAspect="1"/>
          </p:cNvPicPr>
          <p:nvPr/>
        </p:nvPicPr>
        <p:blipFill>
          <a:blip r:embed="rId3"/>
          <a:stretch>
            <a:fillRect/>
          </a:stretch>
        </p:blipFill>
        <p:spPr>
          <a:xfrm>
            <a:off x="5410200" y="990600"/>
            <a:ext cx="3553064" cy="1920875"/>
          </a:xfrm>
          <a:prstGeom prst="rect">
            <a:avLst/>
          </a:prstGeom>
        </p:spPr>
      </p:pic>
    </p:spTree>
    <p:extLst>
      <p:ext uri="{BB962C8B-B14F-4D97-AF65-F5344CB8AC3E}">
        <p14:creationId xmlns:p14="http://schemas.microsoft.com/office/powerpoint/2010/main" val="242370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653" y="861219"/>
            <a:ext cx="7315200" cy="715962"/>
          </a:xfrm>
        </p:spPr>
        <p:txBody>
          <a:bodyPr/>
          <a:lstStyle/>
          <a:p>
            <a:r>
              <a:rPr lang="en-US" sz="2800" dirty="0" smtClean="0"/>
              <a:t>Surname Organization</a:t>
            </a:r>
            <a:endParaRPr lang="en-US" sz="2800" dirty="0"/>
          </a:p>
        </p:txBody>
      </p:sp>
      <p:sp>
        <p:nvSpPr>
          <p:cNvPr id="3" name="Content Placeholder 2"/>
          <p:cNvSpPr>
            <a:spLocks noGrp="1"/>
          </p:cNvSpPr>
          <p:nvPr>
            <p:ph idx="1"/>
          </p:nvPr>
        </p:nvSpPr>
        <p:spPr>
          <a:xfrm>
            <a:off x="914400" y="1722438"/>
            <a:ext cx="5105400" cy="2163762"/>
          </a:xfrm>
        </p:spPr>
        <p:txBody>
          <a:bodyPr/>
          <a:lstStyle/>
          <a:p>
            <a:r>
              <a:rPr lang="en-US" sz="2400" dirty="0" smtClean="0"/>
              <a:t>A </a:t>
            </a:r>
            <a:r>
              <a:rPr lang="en-US" sz="2400" dirty="0"/>
              <a:t>family association or family organization </a:t>
            </a:r>
            <a:r>
              <a:rPr lang="en-US" sz="2400" dirty="0" smtClean="0"/>
              <a:t>formed </a:t>
            </a:r>
            <a:r>
              <a:rPr lang="en-US" sz="2400" dirty="0"/>
              <a:t>by people who share a common ancestor or surname.</a:t>
            </a:r>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5c</a:t>
            </a:r>
            <a:endParaRPr lang="en-US" kern="0" dirty="0">
              <a:solidFill>
                <a:schemeClr val="bg1"/>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248400" y="1066800"/>
            <a:ext cx="2667000" cy="2667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58929"/>
            <a:ext cx="6629400" cy="1726406"/>
          </a:xfrm>
          <a:prstGeom prst="rect">
            <a:avLst/>
          </a:prstGeom>
        </p:spPr>
      </p:pic>
    </p:spTree>
    <p:extLst>
      <p:ext uri="{BB962C8B-B14F-4D97-AF65-F5344CB8AC3E}">
        <p14:creationId xmlns:p14="http://schemas.microsoft.com/office/powerpoint/2010/main" val="1753933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426" y="740404"/>
            <a:ext cx="7315200" cy="715962"/>
          </a:xfrm>
        </p:spPr>
        <p:txBody>
          <a:bodyPr/>
          <a:lstStyle/>
          <a:p>
            <a:r>
              <a:rPr lang="en-US" sz="2800" dirty="0" smtClean="0"/>
              <a:t>Genealogical </a:t>
            </a:r>
            <a:r>
              <a:rPr lang="en-US" sz="2800" dirty="0" smtClean="0"/>
              <a:t>Education Institution</a:t>
            </a:r>
            <a:endParaRPr lang="en-US" sz="2800" dirty="0"/>
          </a:p>
        </p:txBody>
      </p:sp>
      <p:sp>
        <p:nvSpPr>
          <p:cNvPr id="3" name="Content Placeholder 2"/>
          <p:cNvSpPr>
            <a:spLocks noGrp="1"/>
          </p:cNvSpPr>
          <p:nvPr>
            <p:ph idx="1"/>
          </p:nvPr>
        </p:nvSpPr>
        <p:spPr>
          <a:xfrm>
            <a:off x="304800" y="1417638"/>
            <a:ext cx="7924800" cy="3078162"/>
          </a:xfrm>
        </p:spPr>
        <p:txBody>
          <a:bodyPr/>
          <a:lstStyle/>
          <a:p>
            <a:r>
              <a:rPr lang="en-US" sz="2400" dirty="0" smtClean="0"/>
              <a:t>The </a:t>
            </a:r>
            <a:r>
              <a:rPr lang="en-US" sz="2400" dirty="0">
                <a:hlinkClick r:id="rId2"/>
              </a:rPr>
              <a:t>National Genealogical Society </a:t>
            </a:r>
            <a:r>
              <a:rPr lang="en-US" sz="2400" dirty="0"/>
              <a:t>is a genealogical interest group founded in 1903 in Washington, D.C.. Its headquarters are in Falls Church, Virginia</a:t>
            </a:r>
            <a:r>
              <a:rPr lang="en-US" sz="2400" dirty="0" smtClean="0"/>
              <a:t>.</a:t>
            </a:r>
            <a:endParaRPr lang="en-US" sz="2400" dirty="0"/>
          </a:p>
          <a:p>
            <a:r>
              <a:rPr lang="en-US" sz="2400" dirty="0"/>
              <a:t>The goals of the organization are to promote genealogical skill development, establish high standards of genealogical research, and increase awareness of and interest in family history.</a:t>
            </a:r>
          </a:p>
          <a:p>
            <a:endParaRPr lang="en-US" sz="2400" dirty="0"/>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5d</a:t>
            </a:r>
            <a:endParaRPr lang="en-US" kern="0"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788" y="4439150"/>
            <a:ext cx="5790476" cy="1574603"/>
          </a:xfrm>
          <a:prstGeom prst="rect">
            <a:avLst/>
          </a:prstGeom>
        </p:spPr>
      </p:pic>
    </p:spTree>
    <p:extLst>
      <p:ext uri="{BB962C8B-B14F-4D97-AF65-F5344CB8AC3E}">
        <p14:creationId xmlns:p14="http://schemas.microsoft.com/office/powerpoint/2010/main" val="1113781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75519"/>
            <a:ext cx="7315200" cy="715962"/>
          </a:xfrm>
        </p:spPr>
        <p:txBody>
          <a:bodyPr/>
          <a:lstStyle/>
          <a:p>
            <a:r>
              <a:rPr lang="en-US" sz="2800" dirty="0" smtClean="0"/>
              <a:t>Genealogical Record Repository</a:t>
            </a:r>
            <a:endParaRPr lang="en-US" sz="2800" dirty="0"/>
          </a:p>
        </p:txBody>
      </p:sp>
      <p:sp>
        <p:nvSpPr>
          <p:cNvPr id="3" name="Content Placeholder 2"/>
          <p:cNvSpPr>
            <a:spLocks noGrp="1"/>
          </p:cNvSpPr>
          <p:nvPr>
            <p:ph idx="1"/>
          </p:nvPr>
        </p:nvSpPr>
        <p:spPr>
          <a:xfrm>
            <a:off x="304800" y="1828800"/>
            <a:ext cx="7315200" cy="4800600"/>
          </a:xfrm>
        </p:spPr>
        <p:txBody>
          <a:bodyPr/>
          <a:lstStyle/>
          <a:p>
            <a:r>
              <a:rPr lang="en-US" sz="2400" dirty="0" smtClean="0">
                <a:hlinkClick r:id="rId2"/>
              </a:rPr>
              <a:t>Library of Congress</a:t>
            </a:r>
            <a:endParaRPr lang="en-US" sz="2400" dirty="0" smtClean="0"/>
          </a:p>
          <a:p>
            <a:r>
              <a:rPr lang="en-US" sz="2400" dirty="0">
                <a:hlinkClick r:id="rId3"/>
              </a:rPr>
              <a:t>National Archives and Records </a:t>
            </a:r>
            <a:r>
              <a:rPr lang="en-US" sz="2400" dirty="0" smtClean="0">
                <a:hlinkClick r:id="rId3"/>
              </a:rPr>
              <a:t>Administration</a:t>
            </a:r>
            <a:endParaRPr lang="en-US" sz="2400" dirty="0" smtClean="0"/>
          </a:p>
          <a:p>
            <a:r>
              <a:rPr lang="en-US" sz="2400" dirty="0" smtClean="0"/>
              <a:t>Your local public library</a:t>
            </a:r>
          </a:p>
          <a:p>
            <a:r>
              <a:rPr lang="en-US" sz="2400" dirty="0" smtClean="0"/>
              <a:t>University libraries</a:t>
            </a:r>
          </a:p>
          <a:p>
            <a:r>
              <a:rPr lang="en-US" sz="2400" dirty="0" smtClean="0"/>
              <a:t>County record offices</a:t>
            </a:r>
          </a:p>
          <a:p>
            <a:r>
              <a:rPr lang="en-US" sz="2400" dirty="0" smtClean="0"/>
              <a:t>Local genealogy societies</a:t>
            </a:r>
          </a:p>
          <a:p>
            <a:r>
              <a:rPr lang="en-US" sz="2400" dirty="0" smtClean="0"/>
              <a:t>The internet</a:t>
            </a:r>
            <a:endParaRPr lang="en-US" sz="2400" dirty="0"/>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5e</a:t>
            </a:r>
            <a:endParaRPr lang="en-US" kern="0" dirty="0">
              <a:solidFill>
                <a:schemeClr val="bg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3652" y="3086100"/>
            <a:ext cx="3047473" cy="2286000"/>
          </a:xfrm>
          <a:prstGeom prst="rect">
            <a:avLst/>
          </a:prstGeom>
        </p:spPr>
      </p:pic>
    </p:spTree>
    <p:extLst>
      <p:ext uri="{BB962C8B-B14F-4D97-AF65-F5344CB8AC3E}">
        <p14:creationId xmlns:p14="http://schemas.microsoft.com/office/powerpoint/2010/main" val="286039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057400" y="228600"/>
            <a:ext cx="6934200" cy="715963"/>
          </a:xfrm>
        </p:spPr>
        <p:txBody>
          <a:bodyPr/>
          <a:lstStyle/>
          <a:p>
            <a:pPr eaLnBrk="1" hangingPunct="1"/>
            <a:r>
              <a:rPr lang="en-US" altLang="en-US" sz="4000" dirty="0" smtClean="0">
                <a:solidFill>
                  <a:srgbClr val="006600"/>
                </a:solidFill>
              </a:rPr>
              <a:t>Requirement 6</a:t>
            </a:r>
          </a:p>
        </p:txBody>
      </p:sp>
      <p:sp>
        <p:nvSpPr>
          <p:cNvPr id="4099" name="Rectangle 3"/>
          <p:cNvSpPr>
            <a:spLocks noGrp="1" noChangeArrowheads="1"/>
          </p:cNvSpPr>
          <p:nvPr>
            <p:ph type="body" idx="1"/>
          </p:nvPr>
        </p:nvSpPr>
        <p:spPr>
          <a:xfrm>
            <a:off x="2057400" y="979069"/>
            <a:ext cx="6934200" cy="1687931"/>
          </a:xfrm>
        </p:spPr>
        <p:txBody>
          <a:bodyPr/>
          <a:lstStyle/>
          <a:p>
            <a:pPr marL="0" indent="0">
              <a:buNone/>
            </a:pPr>
            <a:r>
              <a:rPr lang="en-US" sz="2000" dirty="0"/>
              <a:t>Begin your family tree by listing yourself and include at least two additional generations. You may complete this requirement by using the chart provided </a:t>
            </a:r>
            <a:r>
              <a:rPr lang="en-US" sz="2000" dirty="0" smtClean="0"/>
              <a:t>or </a:t>
            </a:r>
            <a:r>
              <a:rPr lang="en-US" sz="2000" dirty="0"/>
              <a:t>the genealogy software program of your choice.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pic>
        <p:nvPicPr>
          <p:cNvPr id="5" name="Picture 4"/>
          <p:cNvPicPr>
            <a:picLocks noChangeAspect="1"/>
          </p:cNvPicPr>
          <p:nvPr/>
        </p:nvPicPr>
        <p:blipFill rotWithShape="1">
          <a:blip r:embed="rId5">
            <a:clrChange>
              <a:clrFrom>
                <a:srgbClr val="F7E3DC"/>
              </a:clrFrom>
              <a:clrTo>
                <a:srgbClr val="F7E3DC">
                  <a:alpha val="0"/>
                </a:srgbClr>
              </a:clrTo>
            </a:clrChange>
            <a:extLst>
              <a:ext uri="{28A0092B-C50C-407E-A947-70E740481C1C}">
                <a14:useLocalDpi xmlns:a14="http://schemas.microsoft.com/office/drawing/2010/main" val="0"/>
              </a:ext>
            </a:extLst>
          </a:blip>
          <a:srcRect l="6978" t="4445" r="4827" b="13333"/>
          <a:stretch/>
        </p:blipFill>
        <p:spPr>
          <a:xfrm>
            <a:off x="2971800" y="2438400"/>
            <a:ext cx="4897395" cy="4419600"/>
          </a:xfrm>
          <a:prstGeom prst="rect">
            <a:avLst/>
          </a:prstGeom>
        </p:spPr>
      </p:pic>
    </p:spTree>
    <p:extLst>
      <p:ext uri="{BB962C8B-B14F-4D97-AF65-F5344CB8AC3E}">
        <p14:creationId xmlns:p14="http://schemas.microsoft.com/office/powerpoint/2010/main" val="294319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r>
              <a:rPr lang="en-US" altLang="en-US" sz="4000" dirty="0">
                <a:solidFill>
                  <a:srgbClr val="006600"/>
                </a:solidFill>
              </a:rPr>
              <a:t>Genealogy Requirements</a:t>
            </a:r>
            <a:endParaRPr lang="en-US" altLang="en-US" sz="4000" dirty="0" smtClean="0">
              <a:solidFill>
                <a:srgbClr val="006600"/>
              </a:solidFill>
            </a:endParaRPr>
          </a:p>
        </p:txBody>
      </p:sp>
      <p:sp>
        <p:nvSpPr>
          <p:cNvPr id="4099" name="Rectangle 3"/>
          <p:cNvSpPr>
            <a:spLocks noGrp="1" noChangeArrowheads="1"/>
          </p:cNvSpPr>
          <p:nvPr>
            <p:ph type="body" idx="1"/>
          </p:nvPr>
        </p:nvSpPr>
        <p:spPr>
          <a:xfrm>
            <a:off x="1965385" y="1371570"/>
            <a:ext cx="6934200" cy="5105429"/>
          </a:xfrm>
        </p:spPr>
        <p:txBody>
          <a:bodyPr/>
          <a:lstStyle/>
          <a:p>
            <a:pPr>
              <a:buFont typeface="+mj-lt"/>
              <a:buAutoNum type="arabicPeriod" startAt="4"/>
            </a:pPr>
            <a:r>
              <a:rPr lang="en-US" sz="2000" dirty="0" smtClean="0"/>
              <a:t>Do </a:t>
            </a:r>
            <a:r>
              <a:rPr lang="en-US" sz="2000" dirty="0"/>
              <a:t>the following:</a:t>
            </a:r>
          </a:p>
          <a:p>
            <a:pPr lvl="1">
              <a:buFont typeface="+mj-lt"/>
              <a:buAutoNum type="alphaLcPeriod"/>
            </a:pPr>
            <a:r>
              <a:rPr lang="en-US" sz="2000" dirty="0"/>
              <a:t>Name three types of genealogical resources and explain how these resources can help you chart your family tree.</a:t>
            </a:r>
          </a:p>
          <a:p>
            <a:pPr lvl="1">
              <a:buFont typeface="+mj-lt"/>
              <a:buAutoNum type="alphaLcPeriod"/>
            </a:pPr>
            <a:r>
              <a:rPr lang="en-US" sz="2000" dirty="0"/>
              <a:t>Obtain at least one genealogical document that supports an event that is or can be recorded on your pedigree chart or family group record. The document could be found at home or at a government office, religious organization, archive, or library.</a:t>
            </a:r>
          </a:p>
          <a:p>
            <a:pPr lvl="1">
              <a:buFont typeface="+mj-lt"/>
              <a:buAutoNum type="alphaLcPeriod"/>
            </a:pPr>
            <a:r>
              <a:rPr lang="en-US" sz="2000" dirty="0"/>
              <a:t>Tell how you would evaluate the genealogical information you found for requirement 4b</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3060242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6</a:t>
            </a:r>
            <a:endParaRPr lang="en-US" kern="0" dirty="0">
              <a:solidFill>
                <a:schemeClr val="bg1"/>
              </a:solidFill>
            </a:endParaRPr>
          </a:p>
        </p:txBody>
      </p:sp>
      <p:sp>
        <p:nvSpPr>
          <p:cNvPr id="2" name="Title 1"/>
          <p:cNvSpPr>
            <a:spLocks noGrp="1"/>
          </p:cNvSpPr>
          <p:nvPr>
            <p:ph type="title"/>
          </p:nvPr>
        </p:nvSpPr>
        <p:spPr>
          <a:xfrm>
            <a:off x="0" y="734653"/>
            <a:ext cx="1905000" cy="715962"/>
          </a:xfrm>
        </p:spPr>
        <p:txBody>
          <a:bodyPr/>
          <a:lstStyle/>
          <a:p>
            <a:pPr algn="ctr"/>
            <a:r>
              <a:rPr lang="en-US" sz="2000" dirty="0" smtClean="0"/>
              <a:t>Family Tree</a:t>
            </a:r>
            <a:endParaRPr lang="en-US" sz="2000" dirty="0"/>
          </a:p>
        </p:txBody>
      </p:sp>
      <p:pic>
        <p:nvPicPr>
          <p:cNvPr id="8" name="Content Placeholder 7"/>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275659" y="914399"/>
            <a:ext cx="6993674" cy="5410201"/>
          </a:xfrm>
          <a:prstGeom prst="rect">
            <a:avLst/>
          </a:prstGeom>
        </p:spPr>
      </p:pic>
    </p:spTree>
    <p:extLst>
      <p:ext uri="{BB962C8B-B14F-4D97-AF65-F5344CB8AC3E}">
        <p14:creationId xmlns:p14="http://schemas.microsoft.com/office/powerpoint/2010/main" val="524411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7</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a:t>Complete a family group record form, listing yourself and your brothers and sisters as the children. On another family group record form, show one of your parents and his or her brothers and sisters as the children. This requirement may be completed using the chart provided or the genealogy software program of your choice.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2397625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7</a:t>
            </a:r>
            <a:endParaRPr lang="en-US" kern="0" dirty="0">
              <a:solidFill>
                <a:schemeClr val="bg1"/>
              </a:solidFill>
            </a:endParaRPr>
          </a:p>
        </p:txBody>
      </p:sp>
      <p:pic>
        <p:nvPicPr>
          <p:cNvPr id="9" name="Picture 8"/>
          <p:cNvPicPr>
            <a:picLocks noChangeAspect="1"/>
          </p:cNvPicPr>
          <p:nvPr/>
        </p:nvPicPr>
        <p:blipFill>
          <a:blip r:embed="rId2"/>
          <a:stretch>
            <a:fillRect/>
          </a:stretch>
        </p:blipFill>
        <p:spPr>
          <a:xfrm>
            <a:off x="228600" y="715962"/>
            <a:ext cx="4495800" cy="5865391"/>
          </a:xfrm>
          <a:prstGeom prst="rect">
            <a:avLst/>
          </a:prstGeom>
        </p:spPr>
      </p:pic>
      <p:sp>
        <p:nvSpPr>
          <p:cNvPr id="12" name="TextBox 11"/>
          <p:cNvSpPr txBox="1"/>
          <p:nvPr/>
        </p:nvSpPr>
        <p:spPr>
          <a:xfrm>
            <a:off x="4953000" y="1143000"/>
            <a:ext cx="4038600" cy="2246769"/>
          </a:xfrm>
          <a:prstGeom prst="rect">
            <a:avLst/>
          </a:prstGeom>
          <a:noFill/>
        </p:spPr>
        <p:txBody>
          <a:bodyPr wrap="square" rtlCol="0">
            <a:spAutoFit/>
          </a:bodyPr>
          <a:lstStyle/>
          <a:p>
            <a:pPr marL="342900" indent="-342900" algn="l">
              <a:buFont typeface="Arial" panose="020B0604020202020204" pitchFamily="34" charset="0"/>
              <a:buChar char="•"/>
            </a:pPr>
            <a:r>
              <a:rPr lang="en-US" sz="2000" dirty="0" smtClean="0"/>
              <a:t>Write down where you found your information.</a:t>
            </a:r>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endParaRPr lang="en-US" sz="2000" dirty="0" smtClean="0"/>
          </a:p>
          <a:p>
            <a:pPr marL="342900" indent="-342900" algn="l">
              <a:buFont typeface="Arial" panose="020B0604020202020204" pitchFamily="34" charset="0"/>
              <a:buChar char="•"/>
            </a:pPr>
            <a:r>
              <a:rPr lang="en-US" sz="2000" dirty="0" smtClean="0"/>
              <a:t>Include a list of ideas about where to look for more information.</a:t>
            </a:r>
            <a:endParaRPr lang="en-US" sz="2000" dirty="0"/>
          </a:p>
        </p:txBody>
      </p:sp>
    </p:spTree>
    <p:extLst>
      <p:ext uri="{BB962C8B-B14F-4D97-AF65-F5344CB8AC3E}">
        <p14:creationId xmlns:p14="http://schemas.microsoft.com/office/powerpoint/2010/main" val="3265218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8</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a:t>Do the following:</a:t>
            </a:r>
          </a:p>
          <a:p>
            <a:pPr lvl="1">
              <a:buFont typeface="+mj-lt"/>
              <a:buAutoNum type="alphaLcPeriod"/>
            </a:pPr>
            <a:r>
              <a:rPr lang="en-US" sz="2000" dirty="0"/>
              <a:t>Explain the effect computers and the Internet are having on the world </a:t>
            </a:r>
            <a:r>
              <a:rPr lang="en-US" sz="2000" dirty="0" smtClean="0"/>
              <a:t>of </a:t>
            </a:r>
            <a:r>
              <a:rPr lang="en-US" sz="2000" dirty="0"/>
              <a:t>genealogy.</a:t>
            </a:r>
          </a:p>
          <a:p>
            <a:pPr lvl="1">
              <a:buFont typeface="+mj-lt"/>
              <a:buAutoNum type="alphaLcPeriod"/>
            </a:pPr>
            <a:r>
              <a:rPr lang="en-US" sz="2000" dirty="0"/>
              <a:t>Explain how photography (including microfilming) has influenced genealogy.</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1587812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61219"/>
            <a:ext cx="7315200" cy="715962"/>
          </a:xfrm>
        </p:spPr>
        <p:txBody>
          <a:bodyPr/>
          <a:lstStyle/>
          <a:p>
            <a:r>
              <a:rPr lang="en-US" sz="2800" dirty="0"/>
              <a:t>Computers, the Internet, and Genealogy</a:t>
            </a:r>
          </a:p>
        </p:txBody>
      </p:sp>
      <p:sp>
        <p:nvSpPr>
          <p:cNvPr id="3" name="Content Placeholder 2"/>
          <p:cNvSpPr>
            <a:spLocks noGrp="1"/>
          </p:cNvSpPr>
          <p:nvPr>
            <p:ph idx="1"/>
          </p:nvPr>
        </p:nvSpPr>
        <p:spPr>
          <a:xfrm>
            <a:off x="304800" y="1577181"/>
            <a:ext cx="5867400" cy="5052219"/>
          </a:xfrm>
        </p:spPr>
        <p:txBody>
          <a:bodyPr/>
          <a:lstStyle/>
          <a:p>
            <a:r>
              <a:rPr lang="en-US" sz="1800" dirty="0"/>
              <a:t>Technology has given genealogists the means to conduct, compile and store information from the comfort of their own homes. </a:t>
            </a:r>
            <a:endParaRPr lang="en-US" sz="1800" dirty="0" smtClean="0"/>
          </a:p>
          <a:p>
            <a:r>
              <a:rPr lang="en-US" sz="1800" dirty="0" smtClean="0"/>
              <a:t>Genealogists </a:t>
            </a:r>
            <a:r>
              <a:rPr lang="en-US" sz="1800" dirty="0"/>
              <a:t>are now able to use scanners to scan old photographs, forever preserving them for future generations. </a:t>
            </a:r>
            <a:endParaRPr lang="en-US" sz="1800" dirty="0" smtClean="0"/>
          </a:p>
          <a:p>
            <a:r>
              <a:rPr lang="en-US" sz="1800" dirty="0" smtClean="0"/>
              <a:t>Genealogical </a:t>
            </a:r>
            <a:r>
              <a:rPr lang="en-US" sz="1800" dirty="0"/>
              <a:t>software allows researchers to compile information, ridding themselves of the many boxes and filing cabinets once necessary to organize this type of information. </a:t>
            </a:r>
            <a:endParaRPr lang="en-US" sz="1800" dirty="0" smtClean="0"/>
          </a:p>
          <a:p>
            <a:r>
              <a:rPr lang="en-US" sz="1800" dirty="0" smtClean="0"/>
              <a:t>The </a:t>
            </a:r>
            <a:r>
              <a:rPr lang="en-US" sz="1800" dirty="0"/>
              <a:t>internet has given researchers the ability to access information, formally available only at libraries and government offices. </a:t>
            </a:r>
            <a:endParaRPr lang="en-US" sz="1800" dirty="0" smtClean="0"/>
          </a:p>
          <a:p>
            <a:r>
              <a:rPr lang="en-US" sz="1800" dirty="0" smtClean="0"/>
              <a:t>Researchers </a:t>
            </a:r>
            <a:r>
              <a:rPr lang="en-US" sz="1800" dirty="0"/>
              <a:t>are now able to share information within seconds instead of waiting days or weeks for documents to travel through the postal system.</a:t>
            </a:r>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8a</a:t>
            </a:r>
            <a:endParaRPr lang="en-US" kern="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92996"/>
            <a:ext cx="2476500" cy="3124200"/>
          </a:xfrm>
          <a:prstGeom prst="rect">
            <a:avLst/>
          </a:prstGeom>
        </p:spPr>
      </p:pic>
    </p:spTree>
    <p:extLst>
      <p:ext uri="{BB962C8B-B14F-4D97-AF65-F5344CB8AC3E}">
        <p14:creationId xmlns:p14="http://schemas.microsoft.com/office/powerpoint/2010/main" val="1255624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41106"/>
            <a:ext cx="7315200" cy="715962"/>
          </a:xfrm>
        </p:spPr>
        <p:txBody>
          <a:bodyPr/>
          <a:lstStyle/>
          <a:p>
            <a:r>
              <a:rPr lang="en-US" sz="2800" dirty="0" smtClean="0"/>
              <a:t>Photography and Genealogy</a:t>
            </a:r>
            <a:endParaRPr lang="en-US" sz="2800" dirty="0"/>
          </a:p>
        </p:txBody>
      </p:sp>
      <p:sp>
        <p:nvSpPr>
          <p:cNvPr id="3" name="Content Placeholder 2"/>
          <p:cNvSpPr>
            <a:spLocks noGrp="1"/>
          </p:cNvSpPr>
          <p:nvPr>
            <p:ph idx="1"/>
          </p:nvPr>
        </p:nvSpPr>
        <p:spPr>
          <a:xfrm>
            <a:off x="228600" y="1447800"/>
            <a:ext cx="4572000" cy="5029200"/>
          </a:xfrm>
        </p:spPr>
        <p:txBody>
          <a:bodyPr/>
          <a:lstStyle/>
          <a:p>
            <a:r>
              <a:rPr lang="en-US" sz="2000" dirty="0"/>
              <a:t>In genealogical research, photography can be used for more than just showing what people looked like</a:t>
            </a:r>
            <a:r>
              <a:rPr lang="en-US" sz="2000" dirty="0" smtClean="0"/>
              <a:t>.</a:t>
            </a:r>
          </a:p>
          <a:p>
            <a:r>
              <a:rPr lang="en-US" sz="2000" dirty="0" smtClean="0"/>
              <a:t>Photographs may </a:t>
            </a:r>
            <a:r>
              <a:rPr lang="en-US" sz="2000" dirty="0"/>
              <a:t>help you pinpoint family members at a specific place in time. </a:t>
            </a:r>
            <a:endParaRPr lang="en-US" sz="2000" dirty="0" smtClean="0"/>
          </a:p>
          <a:p>
            <a:r>
              <a:rPr lang="en-US" sz="2000" dirty="0" smtClean="0"/>
              <a:t>Such </a:t>
            </a:r>
            <a:r>
              <a:rPr lang="en-US" sz="2000" dirty="0"/>
              <a:t>photographs may also help to confirm the death of certain individuals and the presence of others that had not been previously known to exist</a:t>
            </a:r>
            <a:r>
              <a:rPr lang="en-US" sz="2000" dirty="0" smtClean="0"/>
              <a:t>.</a:t>
            </a:r>
          </a:p>
          <a:p>
            <a:r>
              <a:rPr lang="en-US" sz="2000" dirty="0" smtClean="0"/>
              <a:t>We </a:t>
            </a:r>
            <a:r>
              <a:rPr lang="en-US" sz="2000" dirty="0"/>
              <a:t>need to identify our own photographs so that our history is not forgotten. </a:t>
            </a:r>
            <a:endParaRPr lang="en-US" sz="2000" dirty="0" smtClean="0"/>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8b</a:t>
            </a:r>
            <a:endParaRPr lang="en-US" kern="0"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728" y="1623353"/>
            <a:ext cx="4140200" cy="3105150"/>
          </a:xfrm>
          <a:prstGeom prst="rect">
            <a:avLst/>
          </a:prstGeom>
        </p:spPr>
      </p:pic>
    </p:spTree>
    <p:extLst>
      <p:ext uri="{BB962C8B-B14F-4D97-AF65-F5344CB8AC3E}">
        <p14:creationId xmlns:p14="http://schemas.microsoft.com/office/powerpoint/2010/main" val="29394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41106"/>
            <a:ext cx="7315200" cy="715962"/>
          </a:xfrm>
        </p:spPr>
        <p:txBody>
          <a:bodyPr/>
          <a:lstStyle/>
          <a:p>
            <a:r>
              <a:rPr lang="en-US" sz="2800" dirty="0" smtClean="0"/>
              <a:t>Microfilm and Genealogy</a:t>
            </a:r>
            <a:endParaRPr lang="en-US" sz="2800" dirty="0"/>
          </a:p>
        </p:txBody>
      </p:sp>
      <p:sp>
        <p:nvSpPr>
          <p:cNvPr id="3" name="Content Placeholder 2"/>
          <p:cNvSpPr>
            <a:spLocks noGrp="1"/>
          </p:cNvSpPr>
          <p:nvPr>
            <p:ph idx="1"/>
          </p:nvPr>
        </p:nvSpPr>
        <p:spPr>
          <a:xfrm>
            <a:off x="228600" y="1562819"/>
            <a:ext cx="8305800" cy="2819400"/>
          </a:xfrm>
        </p:spPr>
        <p:txBody>
          <a:bodyPr/>
          <a:lstStyle/>
          <a:p>
            <a:r>
              <a:rPr lang="en-US" sz="2000" dirty="0" smtClean="0"/>
              <a:t>Archives </a:t>
            </a:r>
            <a:r>
              <a:rPr lang="en-US" sz="2000" dirty="0"/>
              <a:t>captured on microfilm and microfiche have done a remarkable job of preserving history. </a:t>
            </a:r>
          </a:p>
          <a:p>
            <a:r>
              <a:rPr lang="en-US" sz="2000" dirty="0" smtClean="0"/>
              <a:t>Records maintained </a:t>
            </a:r>
            <a:r>
              <a:rPr lang="en-US" sz="2000" dirty="0"/>
              <a:t>on </a:t>
            </a:r>
            <a:r>
              <a:rPr lang="en-US" sz="2000" dirty="0" smtClean="0"/>
              <a:t>microfilm include: </a:t>
            </a:r>
            <a:r>
              <a:rPr lang="en-US" sz="2000" dirty="0"/>
              <a:t>census records, </a:t>
            </a:r>
            <a:r>
              <a:rPr lang="en-US" sz="2000" dirty="0" smtClean="0"/>
              <a:t>immigration and military </a:t>
            </a:r>
            <a:r>
              <a:rPr lang="en-US" sz="2000" dirty="0"/>
              <a:t>records, birth, marriage and death certificates, newspapers, </a:t>
            </a:r>
            <a:r>
              <a:rPr lang="en-US" sz="2000" dirty="0" smtClean="0"/>
              <a:t>magazines, etc. </a:t>
            </a:r>
          </a:p>
          <a:p>
            <a:r>
              <a:rPr lang="en-US" sz="2000" dirty="0" smtClean="0"/>
              <a:t>Many </a:t>
            </a:r>
            <a:r>
              <a:rPr lang="en-US" sz="2000" dirty="0"/>
              <a:t>of these are available in local, </a:t>
            </a:r>
            <a:r>
              <a:rPr lang="en-US" sz="2000" dirty="0" smtClean="0"/>
              <a:t>state, </a:t>
            </a:r>
            <a:r>
              <a:rPr lang="en-US" sz="2000" dirty="0"/>
              <a:t>and national </a:t>
            </a:r>
            <a:r>
              <a:rPr lang="en-US" sz="2000" dirty="0" smtClean="0"/>
              <a:t>archives.</a:t>
            </a:r>
            <a:endParaRPr lang="en-US" sz="2000" dirty="0"/>
          </a:p>
          <a:p>
            <a:r>
              <a:rPr lang="en-US" sz="2000" dirty="0" smtClean="0"/>
              <a:t>Microfilm </a:t>
            </a:r>
            <a:r>
              <a:rPr lang="en-US" sz="2000" dirty="0"/>
              <a:t>is </a:t>
            </a:r>
            <a:r>
              <a:rPr lang="en-US" sz="2000" dirty="0" smtClean="0"/>
              <a:t>being phased out as it is digitized </a:t>
            </a:r>
            <a:r>
              <a:rPr lang="en-US" sz="2000" dirty="0"/>
              <a:t>and posted on the </a:t>
            </a:r>
            <a:r>
              <a:rPr lang="en-US" sz="2000" dirty="0" smtClean="0"/>
              <a:t>internet. </a:t>
            </a:r>
            <a:endParaRPr lang="en-US" sz="2000" dirty="0"/>
          </a:p>
        </p:txBody>
      </p:sp>
      <p:sp>
        <p:nvSpPr>
          <p:cNvPr id="4" name="Title 1"/>
          <p:cNvSpPr txBox="1">
            <a:spLocks/>
          </p:cNvSpPr>
          <p:nvPr/>
        </p:nvSpPr>
        <p:spPr bwMode="auto">
          <a:xfrm>
            <a:off x="914400" y="0"/>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r>
              <a:rPr lang="en-US" kern="0" dirty="0" smtClean="0">
                <a:solidFill>
                  <a:schemeClr val="bg1"/>
                </a:solidFill>
              </a:rPr>
              <a:t>Requirement 8b</a:t>
            </a:r>
            <a:endParaRPr lang="en-US" kern="0" dirty="0">
              <a:solidFill>
                <a:schemeClr val="bg1"/>
              </a:solidFill>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4369279"/>
            <a:ext cx="2667000" cy="212181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5200" y="4382219"/>
            <a:ext cx="3748382" cy="2108872"/>
          </a:xfrm>
          <a:prstGeom prst="rect">
            <a:avLst/>
          </a:prstGeom>
        </p:spPr>
      </p:pic>
    </p:spTree>
    <p:extLst>
      <p:ext uri="{BB962C8B-B14F-4D97-AF65-F5344CB8AC3E}">
        <p14:creationId xmlns:p14="http://schemas.microsoft.com/office/powerpoint/2010/main" val="340225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9</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a:t>Discuss what you have learned about your family and your family members through your genealogical research.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2908881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r>
              <a:rPr lang="en-US" altLang="en-US" sz="4000" dirty="0">
                <a:solidFill>
                  <a:srgbClr val="006600"/>
                </a:solidFill>
              </a:rPr>
              <a:t>Genealogy Requirements</a:t>
            </a:r>
            <a:endParaRPr lang="en-US" altLang="en-US" sz="4000" dirty="0" smtClean="0">
              <a:solidFill>
                <a:srgbClr val="006600"/>
              </a:solidFill>
            </a:endParaRPr>
          </a:p>
        </p:txBody>
      </p:sp>
      <p:sp>
        <p:nvSpPr>
          <p:cNvPr id="4099" name="Rectangle 3"/>
          <p:cNvSpPr>
            <a:spLocks noGrp="1" noChangeArrowheads="1"/>
          </p:cNvSpPr>
          <p:nvPr>
            <p:ph type="body" idx="1"/>
          </p:nvPr>
        </p:nvSpPr>
        <p:spPr>
          <a:xfrm>
            <a:off x="1965385" y="1371571"/>
            <a:ext cx="6934200" cy="4267200"/>
          </a:xfrm>
        </p:spPr>
        <p:txBody>
          <a:bodyPr/>
          <a:lstStyle/>
          <a:p>
            <a:pPr>
              <a:buFont typeface="+mj-lt"/>
              <a:buAutoNum type="arabicPeriod" startAt="5"/>
            </a:pPr>
            <a:r>
              <a:rPr lang="en-US" sz="2000" dirty="0" smtClean="0"/>
              <a:t>Contact </a:t>
            </a:r>
            <a:r>
              <a:rPr lang="en-US" sz="2000" dirty="0"/>
              <a:t>ONE of the following individuals or institutions. Ask what genealogical services, records, or activities this individual or institution provides, and report the results:</a:t>
            </a:r>
          </a:p>
          <a:p>
            <a:pPr lvl="1">
              <a:buFont typeface="+mj-lt"/>
              <a:buAutoNum type="alphaLcPeriod"/>
            </a:pPr>
            <a:r>
              <a:rPr lang="en-US" sz="2000" dirty="0"/>
              <a:t>A genealogical or lineage society </a:t>
            </a:r>
          </a:p>
          <a:p>
            <a:pPr lvl="1">
              <a:buFont typeface="+mj-lt"/>
              <a:buAutoNum type="alphaLcPeriod"/>
            </a:pPr>
            <a:r>
              <a:rPr lang="en-US" sz="2000" dirty="0"/>
              <a:t>A professional genealogist (someone who gets paid for doing genealogical research)</a:t>
            </a:r>
          </a:p>
          <a:p>
            <a:pPr lvl="1">
              <a:buFont typeface="+mj-lt"/>
              <a:buAutoNum type="alphaLcPeriod"/>
            </a:pPr>
            <a:r>
              <a:rPr lang="en-US" sz="2000" dirty="0"/>
              <a:t>A surname organization, such as your family's organization</a:t>
            </a:r>
          </a:p>
          <a:p>
            <a:pPr lvl="1">
              <a:buFont typeface="+mj-lt"/>
              <a:buAutoNum type="alphaLcPeriod"/>
            </a:pPr>
            <a:r>
              <a:rPr lang="en-US" sz="2000" dirty="0"/>
              <a:t>A genealogical education facility or institution. </a:t>
            </a:r>
          </a:p>
          <a:p>
            <a:pPr lvl="1">
              <a:buFont typeface="+mj-lt"/>
              <a:buAutoNum type="alphaLcPeriod"/>
            </a:pPr>
            <a:r>
              <a:rPr lang="en-US" sz="2000" dirty="0"/>
              <a:t>A genealogical record repository of any type (courthouse, genealogical library, state or national archive, state library, etc</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209079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r>
              <a:rPr lang="en-US" altLang="en-US" sz="4000" dirty="0">
                <a:solidFill>
                  <a:srgbClr val="006600"/>
                </a:solidFill>
              </a:rPr>
              <a:t>Genealogy Requirements</a:t>
            </a:r>
            <a:endParaRPr lang="en-US" altLang="en-US" sz="4000" dirty="0" smtClean="0">
              <a:solidFill>
                <a:srgbClr val="006600"/>
              </a:solidFill>
            </a:endParaRPr>
          </a:p>
        </p:txBody>
      </p:sp>
      <p:sp>
        <p:nvSpPr>
          <p:cNvPr id="4099" name="Rectangle 3"/>
          <p:cNvSpPr>
            <a:spLocks noGrp="1" noChangeArrowheads="1"/>
          </p:cNvSpPr>
          <p:nvPr>
            <p:ph type="body" idx="1"/>
          </p:nvPr>
        </p:nvSpPr>
        <p:spPr>
          <a:xfrm>
            <a:off x="1965385" y="1371571"/>
            <a:ext cx="6934200" cy="4267200"/>
          </a:xfrm>
        </p:spPr>
        <p:txBody>
          <a:bodyPr/>
          <a:lstStyle/>
          <a:p>
            <a:pPr>
              <a:buFont typeface="+mj-lt"/>
              <a:buAutoNum type="arabicPeriod" startAt="6"/>
            </a:pPr>
            <a:r>
              <a:rPr lang="en-US" sz="2000" dirty="0" smtClean="0"/>
              <a:t>Begin </a:t>
            </a:r>
            <a:r>
              <a:rPr lang="en-US" sz="2000" dirty="0"/>
              <a:t>your family tree by listing yourself and include at least two additional generations. You may complete this requirement by using the chart provided </a:t>
            </a:r>
            <a:r>
              <a:rPr lang="en-US" sz="2000" dirty="0" smtClean="0"/>
              <a:t>or </a:t>
            </a:r>
            <a:r>
              <a:rPr lang="en-US" sz="2000" dirty="0"/>
              <a:t>the genealogy software program of your choice.</a:t>
            </a:r>
          </a:p>
          <a:p>
            <a:pPr>
              <a:buFont typeface="+mj-lt"/>
              <a:buAutoNum type="arabicPeriod" startAt="6"/>
            </a:pPr>
            <a:r>
              <a:rPr lang="en-US" sz="2000" dirty="0"/>
              <a:t>Complete a family group record form, listing yourself and your brothers and sisters as the children. On another family group record form, show one of your parents and his or her brothers and sisters as the children. This requirement may be completed using the chart provided or the genealogy software program of your choice</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234806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r>
              <a:rPr lang="en-US" altLang="en-US" sz="4000" dirty="0">
                <a:solidFill>
                  <a:srgbClr val="006600"/>
                </a:solidFill>
              </a:rPr>
              <a:t>Genealogy Requirements</a:t>
            </a:r>
            <a:endParaRPr lang="en-US" altLang="en-US" sz="4000" dirty="0" smtClean="0">
              <a:solidFill>
                <a:srgbClr val="006600"/>
              </a:solidFill>
            </a:endParaRPr>
          </a:p>
        </p:txBody>
      </p:sp>
      <p:sp>
        <p:nvSpPr>
          <p:cNvPr id="4099" name="Rectangle 3"/>
          <p:cNvSpPr>
            <a:spLocks noGrp="1" noChangeArrowheads="1"/>
          </p:cNvSpPr>
          <p:nvPr>
            <p:ph type="body" idx="1"/>
          </p:nvPr>
        </p:nvSpPr>
        <p:spPr>
          <a:xfrm>
            <a:off x="1965385" y="1371571"/>
            <a:ext cx="6934200" cy="4267200"/>
          </a:xfrm>
        </p:spPr>
        <p:txBody>
          <a:bodyPr/>
          <a:lstStyle/>
          <a:p>
            <a:pPr>
              <a:buFont typeface="+mj-lt"/>
              <a:buAutoNum type="arabicPeriod" startAt="8"/>
            </a:pPr>
            <a:r>
              <a:rPr lang="en-US" sz="2000" dirty="0" smtClean="0"/>
              <a:t>Do </a:t>
            </a:r>
            <a:r>
              <a:rPr lang="en-US" sz="2000" dirty="0"/>
              <a:t>the following:</a:t>
            </a:r>
          </a:p>
          <a:p>
            <a:pPr lvl="1">
              <a:buFont typeface="+mj-lt"/>
              <a:buAutoNum type="alphaLcPeriod"/>
            </a:pPr>
            <a:r>
              <a:rPr lang="en-US" sz="2000" dirty="0"/>
              <a:t>Explain the effect computers and the Internet are having on the world </a:t>
            </a:r>
            <a:br>
              <a:rPr lang="en-US" sz="2000" dirty="0"/>
            </a:br>
            <a:r>
              <a:rPr lang="en-US" sz="2000" dirty="0"/>
              <a:t>of genealogy.</a:t>
            </a:r>
          </a:p>
          <a:p>
            <a:pPr lvl="1">
              <a:buFont typeface="+mj-lt"/>
              <a:buAutoNum type="alphaLcPeriod"/>
            </a:pPr>
            <a:r>
              <a:rPr lang="en-US" sz="2000" dirty="0"/>
              <a:t>Explain how photography (including microfilming) has influenced genealogy.</a:t>
            </a:r>
          </a:p>
          <a:p>
            <a:pPr>
              <a:buFont typeface="+mj-lt"/>
              <a:buAutoNum type="arabicPeriod" startAt="8"/>
            </a:pPr>
            <a:r>
              <a:rPr lang="en-US" sz="2000" dirty="0"/>
              <a:t>Discuss what you have learned about your family and your family members through your genealogical research.</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2351573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1</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a:t>Explain to your counselor what the words genealogy, ancestor, and descendant mean</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362200"/>
            <a:ext cx="5830535" cy="3733800"/>
          </a:xfrm>
          <a:prstGeom prst="rect">
            <a:avLst/>
          </a:prstGeom>
        </p:spPr>
      </p:pic>
    </p:spTree>
    <p:extLst>
      <p:ext uri="{BB962C8B-B14F-4D97-AF65-F5344CB8AC3E}">
        <p14:creationId xmlns:p14="http://schemas.microsoft.com/office/powerpoint/2010/main" val="1855381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532"/>
            <a:ext cx="7315200" cy="715962"/>
          </a:xfrm>
        </p:spPr>
        <p:txBody>
          <a:bodyPr/>
          <a:lstStyle/>
          <a:p>
            <a:r>
              <a:rPr lang="en-US" dirty="0" smtClean="0">
                <a:solidFill>
                  <a:schemeClr val="bg1"/>
                </a:solidFill>
              </a:rPr>
              <a:t>Requirement 1</a:t>
            </a:r>
            <a:endParaRPr lang="en-US" dirty="0">
              <a:solidFill>
                <a:schemeClr val="bg1"/>
              </a:solidFill>
            </a:endParaRPr>
          </a:p>
        </p:txBody>
      </p:sp>
      <p:sp>
        <p:nvSpPr>
          <p:cNvPr id="3" name="Content Placeholder 2"/>
          <p:cNvSpPr>
            <a:spLocks noGrp="1"/>
          </p:cNvSpPr>
          <p:nvPr>
            <p:ph idx="1"/>
          </p:nvPr>
        </p:nvSpPr>
        <p:spPr>
          <a:xfrm>
            <a:off x="152400" y="838200"/>
            <a:ext cx="4572000" cy="5791200"/>
          </a:xfrm>
        </p:spPr>
        <p:txBody>
          <a:bodyPr/>
          <a:lstStyle/>
          <a:p>
            <a:r>
              <a:rPr lang="en-US" sz="2400" dirty="0" smtClean="0"/>
              <a:t>Genealogy is the study or investigation of ancestry and family histories.</a:t>
            </a:r>
          </a:p>
          <a:p>
            <a:pPr lvl="1"/>
            <a:r>
              <a:rPr lang="en-US" sz="2000" dirty="0" smtClean="0"/>
              <a:t>Who were they?</a:t>
            </a:r>
          </a:p>
          <a:p>
            <a:pPr lvl="1"/>
            <a:r>
              <a:rPr lang="en-US" sz="2000" dirty="0" smtClean="0"/>
              <a:t>Where did they live?</a:t>
            </a:r>
          </a:p>
          <a:p>
            <a:pPr lvl="1"/>
            <a:r>
              <a:rPr lang="en-US" sz="2000" dirty="0" smtClean="0"/>
              <a:t>What were they like?</a:t>
            </a:r>
          </a:p>
          <a:p>
            <a:r>
              <a:rPr lang="en-US" sz="2400" dirty="0" smtClean="0"/>
              <a:t>Ancestor is one </a:t>
            </a:r>
            <a:r>
              <a:rPr lang="en-US" sz="2400" dirty="0"/>
              <a:t>from whom a person is descended and who is usually more remote in the line of descent than a grandparent.</a:t>
            </a:r>
            <a:endParaRPr lang="en-US" sz="2400" dirty="0" smtClean="0"/>
          </a:p>
          <a:p>
            <a:r>
              <a:rPr lang="en-US" sz="2400" dirty="0" smtClean="0"/>
              <a:t>Descendent is someone </a:t>
            </a:r>
            <a:r>
              <a:rPr lang="en-US" sz="2400" dirty="0"/>
              <a:t>who is related to a person or group of people who lived in the past</a:t>
            </a:r>
            <a:endParaRPr lang="en-US" sz="2400"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4585" y="3692105"/>
            <a:ext cx="2838450" cy="2857500"/>
          </a:xfrm>
          <a:prstGeom prst="rect">
            <a:avLst/>
          </a:prstGeom>
        </p:spPr>
      </p:pic>
      <p:pic>
        <p:nvPicPr>
          <p:cNvPr id="9" name="Picture 8"/>
          <p:cNvPicPr>
            <a:picLocks noChangeAspect="1"/>
          </p:cNvPicPr>
          <p:nvPr/>
        </p:nvPicPr>
        <p:blipFill>
          <a:blip r:embed="rId3"/>
          <a:stretch>
            <a:fillRect/>
          </a:stretch>
        </p:blipFill>
        <p:spPr>
          <a:xfrm>
            <a:off x="4876800" y="914400"/>
            <a:ext cx="4154941" cy="2402075"/>
          </a:xfrm>
          <a:prstGeom prst="rect">
            <a:avLst/>
          </a:prstGeom>
        </p:spPr>
      </p:pic>
    </p:spTree>
    <p:extLst>
      <p:ext uri="{BB962C8B-B14F-4D97-AF65-F5344CB8AC3E}">
        <p14:creationId xmlns:p14="http://schemas.microsoft.com/office/powerpoint/2010/main" val="4106664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685800"/>
            <a:ext cx="6934200" cy="715963"/>
          </a:xfrm>
        </p:spPr>
        <p:txBody>
          <a:bodyPr/>
          <a:lstStyle/>
          <a:p>
            <a:pPr eaLnBrk="1" hangingPunct="1"/>
            <a:r>
              <a:rPr lang="en-US" altLang="en-US" sz="4000" dirty="0" smtClean="0">
                <a:solidFill>
                  <a:srgbClr val="006600"/>
                </a:solidFill>
              </a:rPr>
              <a:t>Requirement 2</a:t>
            </a:r>
          </a:p>
        </p:txBody>
      </p:sp>
      <p:sp>
        <p:nvSpPr>
          <p:cNvPr id="4099" name="Rectangle 3"/>
          <p:cNvSpPr>
            <a:spLocks noGrp="1" noChangeArrowheads="1"/>
          </p:cNvSpPr>
          <p:nvPr>
            <p:ph type="body" idx="1"/>
          </p:nvPr>
        </p:nvSpPr>
        <p:spPr>
          <a:xfrm>
            <a:off x="1965385" y="1371571"/>
            <a:ext cx="6934200" cy="4267200"/>
          </a:xfrm>
        </p:spPr>
        <p:txBody>
          <a:bodyPr/>
          <a:lstStyle/>
          <a:p>
            <a:pPr marL="0" indent="0">
              <a:buNone/>
            </a:pPr>
            <a:r>
              <a:rPr lang="en-US" sz="2000" dirty="0" smtClean="0"/>
              <a:t>Do </a:t>
            </a:r>
            <a:r>
              <a:rPr lang="en-US" sz="2000" dirty="0"/>
              <a:t>ONE of the following:</a:t>
            </a:r>
          </a:p>
          <a:p>
            <a:pPr lvl="1">
              <a:buFont typeface="+mj-lt"/>
              <a:buAutoNum type="alphaLcPeriod"/>
            </a:pPr>
            <a:r>
              <a:rPr lang="en-US" sz="2000" dirty="0"/>
              <a:t>Do a time line for yourself or for a relative. Then write a short biography based on that time line.</a:t>
            </a:r>
          </a:p>
          <a:p>
            <a:pPr lvl="1">
              <a:buFont typeface="+mj-lt"/>
              <a:buAutoNum type="alphaLcPeriod"/>
            </a:pPr>
            <a:r>
              <a:rPr lang="en-US" sz="2000" dirty="0"/>
              <a:t>Keep a journal for 6 weeks. You must write in it at least once a week</a:t>
            </a:r>
            <a:r>
              <a:rPr lang="en-US" sz="2000" dirty="0" smtClean="0"/>
              <a:t>.</a:t>
            </a:r>
            <a:endParaRPr lang="en-US" sz="20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85800"/>
            <a:ext cx="914400" cy="933450"/>
          </a:xfrm>
          <a:prstGeom prst="rect">
            <a:avLst/>
          </a:prstGeom>
        </p:spPr>
      </p:pic>
    </p:spTree>
    <p:extLst>
      <p:ext uri="{BB962C8B-B14F-4D97-AF65-F5344CB8AC3E}">
        <p14:creationId xmlns:p14="http://schemas.microsoft.com/office/powerpoint/2010/main" val="1873963463"/>
      </p:ext>
    </p:extLst>
  </p:cSld>
  <p:clrMapOvr>
    <a:masterClrMapping/>
  </p:clrMapOvr>
</p:sld>
</file>

<file path=ppt/theme/theme1.xml><?xml version="1.0" encoding="utf-8"?>
<a:theme xmlns:a="http://schemas.openxmlformats.org/drawingml/2006/main" name="powerpoint-template-24">
  <a:themeElements>
    <a:clrScheme name="">
      <a:dk1>
        <a:srgbClr val="808080"/>
      </a:dk1>
      <a:lt1>
        <a:srgbClr val="FFFFFF"/>
      </a:lt1>
      <a:dk2>
        <a:srgbClr val="808080"/>
      </a:dk2>
      <a:lt2>
        <a:srgbClr val="005800"/>
      </a:lt2>
      <a:accent1>
        <a:srgbClr val="008000"/>
      </a:accent1>
      <a:accent2>
        <a:srgbClr val="00A400"/>
      </a:accent2>
      <a:accent3>
        <a:srgbClr val="FFFFFF"/>
      </a:accent3>
      <a:accent4>
        <a:srgbClr val="6C6C6C"/>
      </a:accent4>
      <a:accent5>
        <a:srgbClr val="AAC0AA"/>
      </a:accent5>
      <a:accent6>
        <a:srgbClr val="009400"/>
      </a:accent6>
      <a:hlink>
        <a:srgbClr val="33CC33"/>
      </a:hlink>
      <a:folHlink>
        <a:srgbClr val="808080"/>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469</TotalTime>
  <Words>2246</Words>
  <Application>Microsoft Office PowerPoint</Application>
  <PresentationFormat>On-screen Show (4:3)</PresentationFormat>
  <Paragraphs>262</Paragraphs>
  <Slides>37</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Microsoft Sans Serif</vt:lpstr>
      <vt:lpstr>powerpoint-template-24</vt:lpstr>
      <vt:lpstr>Genealogy Merit Badge</vt:lpstr>
      <vt:lpstr>Genealogy Requirements</vt:lpstr>
      <vt:lpstr>Genealogy Requirements</vt:lpstr>
      <vt:lpstr>Genealogy Requirements</vt:lpstr>
      <vt:lpstr>Genealogy Requirements</vt:lpstr>
      <vt:lpstr>Genealogy Requirements</vt:lpstr>
      <vt:lpstr>Requirement 1</vt:lpstr>
      <vt:lpstr>Requirement 1</vt:lpstr>
      <vt:lpstr>Requirement 2</vt:lpstr>
      <vt:lpstr>Requirement 2a</vt:lpstr>
      <vt:lpstr>Requirement 2b</vt:lpstr>
      <vt:lpstr>Requirement 3</vt:lpstr>
      <vt:lpstr>Gathering information from a relative or family acquaintance.</vt:lpstr>
      <vt:lpstr>Requirement 4</vt:lpstr>
      <vt:lpstr>Genealogical Resources</vt:lpstr>
      <vt:lpstr>Genealogical Resources</vt:lpstr>
      <vt:lpstr>Genealogical Resources</vt:lpstr>
      <vt:lpstr>Genealogical Resources</vt:lpstr>
      <vt:lpstr>Deciding Which Records to Use</vt:lpstr>
      <vt:lpstr>Genealogical Documents</vt:lpstr>
      <vt:lpstr>Evaluating Genealogical Information</vt:lpstr>
      <vt:lpstr>Evaluating Genealogical Information</vt:lpstr>
      <vt:lpstr>Requirement 5</vt:lpstr>
      <vt:lpstr>Genealogical Societies</vt:lpstr>
      <vt:lpstr>Professional Genealogists</vt:lpstr>
      <vt:lpstr>Surname Organization</vt:lpstr>
      <vt:lpstr>Genealogical Education Institution</vt:lpstr>
      <vt:lpstr>Genealogical Record Repository</vt:lpstr>
      <vt:lpstr>Requirement 6</vt:lpstr>
      <vt:lpstr>Family Tree</vt:lpstr>
      <vt:lpstr>Requirement 7</vt:lpstr>
      <vt:lpstr>PowerPoint Presentation</vt:lpstr>
      <vt:lpstr>Requirement 8</vt:lpstr>
      <vt:lpstr>Computers, the Internet, and Genealogy</vt:lpstr>
      <vt:lpstr>Photography and Genealogy</vt:lpstr>
      <vt:lpstr>Microfilm and Genealogy</vt:lpstr>
      <vt:lpstr>Requirement 9</vt:lpstr>
    </vt:vector>
  </TitlesOfParts>
  <Company>Templates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Terry McKibben</dc:creator>
  <cp:lastModifiedBy>Terry McKibben</cp:lastModifiedBy>
  <cp:revision>53</cp:revision>
  <dcterms:created xsi:type="dcterms:W3CDTF">2020-05-13T01:36:43Z</dcterms:created>
  <dcterms:modified xsi:type="dcterms:W3CDTF">2020-05-14T23:12:56Z</dcterms:modified>
</cp:coreProperties>
</file>